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9" r:id="rId5"/>
  </p:sldMasterIdLst>
  <p:notesMasterIdLst>
    <p:notesMasterId r:id="rId33"/>
  </p:notesMasterIdLst>
  <p:handoutMasterIdLst>
    <p:handoutMasterId r:id="rId34"/>
  </p:handoutMasterIdLst>
  <p:sldIdLst>
    <p:sldId id="2145708293" r:id="rId6"/>
    <p:sldId id="2145708150" r:id="rId7"/>
    <p:sldId id="437" r:id="rId8"/>
    <p:sldId id="440" r:id="rId9"/>
    <p:sldId id="438" r:id="rId10"/>
    <p:sldId id="439" r:id="rId11"/>
    <p:sldId id="1079" r:id="rId12"/>
    <p:sldId id="1528" r:id="rId13"/>
    <p:sldId id="911" r:id="rId14"/>
    <p:sldId id="404" r:id="rId15"/>
    <p:sldId id="405" r:id="rId16"/>
    <p:sldId id="447" r:id="rId17"/>
    <p:sldId id="2145708160" r:id="rId18"/>
    <p:sldId id="2145708172" r:id="rId19"/>
    <p:sldId id="1082" r:id="rId20"/>
    <p:sldId id="2145708256" r:id="rId21"/>
    <p:sldId id="433" r:id="rId22"/>
    <p:sldId id="512" r:id="rId23"/>
    <p:sldId id="858" r:id="rId24"/>
    <p:sldId id="521" r:id="rId25"/>
    <p:sldId id="859" r:id="rId26"/>
    <p:sldId id="860" r:id="rId27"/>
    <p:sldId id="513" r:id="rId28"/>
    <p:sldId id="855" r:id="rId29"/>
    <p:sldId id="1540" r:id="rId30"/>
    <p:sldId id="2145708192" r:id="rId31"/>
    <p:sldId id="1103" r:id="rId3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0F1856C8-F57A-9F3E-84F0-70A0EB23FFF5}" name="Guest User" initials="GU" userId="S::urn:spo:anon#7030134245bd16b84066394ad1b9db803ecc38bc2b3977094f04c623831eb07d::" providerId="AD"/>
  <p188:author id="{261EB2C8-27FD-A859-CA0D-ADB62167BE41}" name="Tom Coleman-Haynes" initials="TC"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A9E"/>
    <a:srgbClr val="DAF2F3"/>
    <a:srgbClr val="BFBFBF"/>
    <a:srgbClr val="FF2F92"/>
    <a:srgbClr val="00A3DC"/>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2704295-BAC1-4A32-A4BA-3376E6A98D56}" v="15" dt="2024-03-04T14:03:44.6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519" autoAdjust="0"/>
    <p:restoredTop sz="51761" autoAdjust="0"/>
  </p:normalViewPr>
  <p:slideViewPr>
    <p:cSldViewPr snapToGrid="0">
      <p:cViewPr varScale="1">
        <p:scale>
          <a:sx n="59" d="100"/>
          <a:sy n="59" d="100"/>
        </p:scale>
        <p:origin x="168" y="72"/>
      </p:cViewPr>
      <p:guideLst>
        <p:guide orient="horz" pos="2160"/>
        <p:guide pos="2880"/>
        <p:guide orient="horz" pos="3113"/>
      </p:guideLst>
    </p:cSldViewPr>
  </p:slideViewPr>
  <p:outlineViewPr>
    <p:cViewPr>
      <p:scale>
        <a:sx n="33" d="100"/>
        <a:sy n="33" d="100"/>
      </p:scale>
      <p:origin x="0" y="-24552"/>
    </p:cViewPr>
  </p:outlineViewPr>
  <p:notesTextViewPr>
    <p:cViewPr>
      <p:scale>
        <a:sx n="1" d="1"/>
        <a:sy n="1" d="1"/>
      </p:scale>
      <p:origin x="0" y="0"/>
    </p:cViewPr>
  </p:notesTextViewPr>
  <p:sorterViewPr>
    <p:cViewPr>
      <p:scale>
        <a:sx n="80" d="100"/>
        <a:sy n="8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 Coleman-Haynes" userId="feac02dd-ca1d-495d-907d-e6674be69fc7" providerId="ADAL" clId="{A2704295-BAC1-4A32-A4BA-3376E6A98D56}"/>
    <pc:docChg chg="custSel delSld modSld">
      <pc:chgData name="Tom Coleman-Haynes" userId="feac02dd-ca1d-495d-907d-e6674be69fc7" providerId="ADAL" clId="{A2704295-BAC1-4A32-A4BA-3376E6A98D56}" dt="2024-03-04T14:05:10.399" v="50" actId="20577"/>
      <pc:docMkLst>
        <pc:docMk/>
      </pc:docMkLst>
      <pc:sldChg chg="del">
        <pc:chgData name="Tom Coleman-Haynes" userId="feac02dd-ca1d-495d-907d-e6674be69fc7" providerId="ADAL" clId="{A2704295-BAC1-4A32-A4BA-3376E6A98D56}" dt="2024-03-04T13:57:29.419" v="0" actId="47"/>
        <pc:sldMkLst>
          <pc:docMk/>
          <pc:sldMk cId="3440007382" sldId="825"/>
        </pc:sldMkLst>
      </pc:sldChg>
      <pc:sldChg chg="del">
        <pc:chgData name="Tom Coleman-Haynes" userId="feac02dd-ca1d-495d-907d-e6674be69fc7" providerId="ADAL" clId="{A2704295-BAC1-4A32-A4BA-3376E6A98D56}" dt="2024-03-04T13:57:29.419" v="0" actId="47"/>
        <pc:sldMkLst>
          <pc:docMk/>
          <pc:sldMk cId="399119301" sldId="919"/>
        </pc:sldMkLst>
      </pc:sldChg>
      <pc:sldChg chg="del">
        <pc:chgData name="Tom Coleman-Haynes" userId="feac02dd-ca1d-495d-907d-e6674be69fc7" providerId="ADAL" clId="{A2704295-BAC1-4A32-A4BA-3376E6A98D56}" dt="2024-03-04T13:57:29.419" v="0" actId="47"/>
        <pc:sldMkLst>
          <pc:docMk/>
          <pc:sldMk cId="500026540" sldId="955"/>
        </pc:sldMkLst>
      </pc:sldChg>
      <pc:sldChg chg="modNotesTx">
        <pc:chgData name="Tom Coleman-Haynes" userId="feac02dd-ca1d-495d-907d-e6674be69fc7" providerId="ADAL" clId="{A2704295-BAC1-4A32-A4BA-3376E6A98D56}" dt="2024-03-04T14:05:10.399" v="50" actId="20577"/>
        <pc:sldMkLst>
          <pc:docMk/>
          <pc:sldMk cId="3358015902" sldId="1082"/>
        </pc:sldMkLst>
      </pc:sldChg>
      <pc:sldChg chg="del">
        <pc:chgData name="Tom Coleman-Haynes" userId="feac02dd-ca1d-495d-907d-e6674be69fc7" providerId="ADAL" clId="{A2704295-BAC1-4A32-A4BA-3376E6A98D56}" dt="2024-03-04T13:57:29.419" v="0" actId="47"/>
        <pc:sldMkLst>
          <pc:docMk/>
          <pc:sldMk cId="1859226396" sldId="1112"/>
        </pc:sldMkLst>
      </pc:sldChg>
      <pc:sldChg chg="del">
        <pc:chgData name="Tom Coleman-Haynes" userId="feac02dd-ca1d-495d-907d-e6674be69fc7" providerId="ADAL" clId="{A2704295-BAC1-4A32-A4BA-3376E6A98D56}" dt="2024-03-04T13:57:29.419" v="0" actId="47"/>
        <pc:sldMkLst>
          <pc:docMk/>
          <pc:sldMk cId="1666380965" sldId="1352"/>
        </pc:sldMkLst>
      </pc:sldChg>
      <pc:sldChg chg="modNotes">
        <pc:chgData name="Tom Coleman-Haynes" userId="feac02dd-ca1d-495d-907d-e6674be69fc7" providerId="ADAL" clId="{A2704295-BAC1-4A32-A4BA-3376E6A98D56}" dt="2024-03-04T14:03:38.409" v="3" actId="27636"/>
        <pc:sldMkLst>
          <pc:docMk/>
          <pc:sldMk cId="1754028317" sldId="2145708192"/>
        </pc:sldMkLst>
      </pc:sldChg>
      <pc:sldChg chg="del">
        <pc:chgData name="Tom Coleman-Haynes" userId="feac02dd-ca1d-495d-907d-e6674be69fc7" providerId="ADAL" clId="{A2704295-BAC1-4A32-A4BA-3376E6A98D56}" dt="2024-03-04T13:57:29.419" v="0" actId="47"/>
        <pc:sldMkLst>
          <pc:docMk/>
          <pc:sldMk cId="1674086871" sldId="2145708222"/>
        </pc:sldMkLst>
      </pc:sldChg>
      <pc:sldChg chg="modSp modNotesTx">
        <pc:chgData name="Tom Coleman-Haynes" userId="feac02dd-ca1d-495d-907d-e6674be69fc7" providerId="ADAL" clId="{A2704295-BAC1-4A32-A4BA-3376E6A98D56}" dt="2024-03-04T14:04:54.919" v="31" actId="20577"/>
        <pc:sldMkLst>
          <pc:docMk/>
          <pc:sldMk cId="1239174002" sldId="2145708256"/>
        </pc:sldMkLst>
        <pc:spChg chg="mod">
          <ac:chgData name="Tom Coleman-Haynes" userId="feac02dd-ca1d-495d-907d-e6674be69fc7" providerId="ADAL" clId="{A2704295-BAC1-4A32-A4BA-3376E6A98D56}" dt="2024-03-04T14:03:44.679" v="16" actId="20577"/>
          <ac:spMkLst>
            <pc:docMk/>
            <pc:sldMk cId="1239174002" sldId="2145708256"/>
            <ac:spMk id="4" creationId="{7DDFE757-5C41-3FE5-9386-E3A65360A828}"/>
          </ac:spMkLst>
        </pc:spChg>
      </pc:sldChg>
      <pc:sldChg chg="del">
        <pc:chgData name="Tom Coleman-Haynes" userId="feac02dd-ca1d-495d-907d-e6674be69fc7" providerId="ADAL" clId="{A2704295-BAC1-4A32-A4BA-3376E6A98D56}" dt="2024-03-04T13:57:29.419" v="0" actId="47"/>
        <pc:sldMkLst>
          <pc:docMk/>
          <pc:sldMk cId="3114066828" sldId="2145708282"/>
        </pc:sldMkLst>
      </pc:sldChg>
      <pc:sldChg chg="del">
        <pc:chgData name="Tom Coleman-Haynes" userId="feac02dd-ca1d-495d-907d-e6674be69fc7" providerId="ADAL" clId="{A2704295-BAC1-4A32-A4BA-3376E6A98D56}" dt="2024-03-04T13:57:29.419" v="0" actId="47"/>
        <pc:sldMkLst>
          <pc:docMk/>
          <pc:sldMk cId="3105168212" sldId="2145708283"/>
        </pc:sldMkLst>
      </pc:sldChg>
      <pc:sldChg chg="del">
        <pc:chgData name="Tom Coleman-Haynes" userId="feac02dd-ca1d-495d-907d-e6674be69fc7" providerId="ADAL" clId="{A2704295-BAC1-4A32-A4BA-3376E6A98D56}" dt="2024-03-04T13:57:29.419" v="0" actId="47"/>
        <pc:sldMkLst>
          <pc:docMk/>
          <pc:sldMk cId="863750078" sldId="2145708284"/>
        </pc:sldMkLst>
      </pc:sldChg>
      <pc:sldChg chg="del">
        <pc:chgData name="Tom Coleman-Haynes" userId="feac02dd-ca1d-495d-907d-e6674be69fc7" providerId="ADAL" clId="{A2704295-BAC1-4A32-A4BA-3376E6A98D56}" dt="2024-03-04T13:57:29.419" v="0" actId="47"/>
        <pc:sldMkLst>
          <pc:docMk/>
          <pc:sldMk cId="3599328674" sldId="2145708292"/>
        </pc:sldMkLst>
      </pc:sldChg>
      <pc:sldMasterChg chg="delSldLayout">
        <pc:chgData name="Tom Coleman-Haynes" userId="feac02dd-ca1d-495d-907d-e6674be69fc7" providerId="ADAL" clId="{A2704295-BAC1-4A32-A4BA-3376E6A98D56}" dt="2024-03-04T13:57:29.419" v="0" actId="47"/>
        <pc:sldMasterMkLst>
          <pc:docMk/>
          <pc:sldMasterMk cId="632870361" sldId="2147483679"/>
        </pc:sldMasterMkLst>
        <pc:sldLayoutChg chg="del">
          <pc:chgData name="Tom Coleman-Haynes" userId="feac02dd-ca1d-495d-907d-e6674be69fc7" providerId="ADAL" clId="{A2704295-BAC1-4A32-A4BA-3376E6A98D56}" dt="2024-03-04T13:57:29.419" v="0" actId="47"/>
          <pc:sldLayoutMkLst>
            <pc:docMk/>
            <pc:sldMasterMk cId="632870361" sldId="2147483679"/>
            <pc:sldLayoutMk cId="964644909" sldId="2147483701"/>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dx.doi.org/10.1002/14651858.CD009329.pub2"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nice.org.uk/guidance/ng209"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dx.doi.org/10.1002/14651858.CD009329.pub2"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7F4C5E-55CA-6494-3461-42E7E139EA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B3DE2F-19A9-3325-B171-2607904BA4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A1F0B7-3F0A-E2B6-BF9E-699FE8A3CFCD}"/>
              </a:ext>
            </a:extLst>
          </p:cNvPr>
          <p:cNvSpPr>
            <a:spLocks noGrp="1"/>
          </p:cNvSpPr>
          <p:nvPr>
            <p:ph type="body" idx="1"/>
          </p:nvPr>
        </p:nvSpPr>
        <p:spPr/>
        <p:txBody>
          <a:bodyPr/>
          <a:lstStyle/>
          <a:p>
            <a:r>
              <a:rPr lang="en-US" sz="1200" b="1" dirty="0">
                <a:effectLst/>
                <a:latin typeface="Arial" panose="020B0604020202020204" pitchFamily="34" charset="0"/>
                <a:ea typeface="MS PGothic" panose="020B0600070205080204" pitchFamily="34" charset="-128"/>
                <a:cs typeface="Arial" panose="020B0604020202020204" pitchFamily="34" charset="0"/>
              </a:rPr>
              <a:t>Effective use of tobacco dependence medications and aids</a:t>
            </a:r>
          </a:p>
          <a:p>
            <a:endParaRPr lang="en-US" sz="1200" b="1" dirty="0">
              <a:effectLst/>
              <a:latin typeface="Arial" panose="020B0604020202020204" pitchFamily="34" charset="0"/>
              <a:ea typeface="MS PGothic" panose="020B0600070205080204" pitchFamily="34" charset="-128"/>
              <a:cs typeface="Arial" panose="020B0604020202020204" pitchFamily="34" charset="0"/>
            </a:endParaRPr>
          </a:p>
          <a:p>
            <a:r>
              <a:rPr lang="en-US" sz="1200" dirty="0">
                <a:effectLst/>
                <a:latin typeface="Arial" panose="020B0604020202020204" pitchFamily="34" charset="0"/>
                <a:ea typeface="MS PGothic" panose="020B0600070205080204" pitchFamily="34" charset="-128"/>
                <a:cs typeface="Arial" panose="020B0604020202020204" pitchFamily="34" charset="0"/>
              </a:rPr>
              <a:t>Pharmacological treatment is a fundamental component of treating tobacco use. There is strong evidence to show that medications and aids can double or triple – and in some cases quadruple – the odds of successful cessation. </a:t>
            </a:r>
            <a:endParaRPr lang="en-CA" sz="1200" dirty="0">
              <a:effectLst/>
              <a:latin typeface="Arial" panose="020B0604020202020204" pitchFamily="34" charset="0"/>
              <a:ea typeface="MS PGothic" panose="020B0600070205080204" pitchFamily="34" charset="-128"/>
              <a:cs typeface="Arial" panose="020B0604020202020204" pitchFamily="34" charset="0"/>
            </a:endParaRPr>
          </a:p>
          <a:p>
            <a:endParaRPr lang="en-CA" sz="1200" dirty="0">
              <a:effectLst/>
              <a:latin typeface="Arial" panose="020B0604020202020204" pitchFamily="34" charset="0"/>
              <a:ea typeface="MS PGothic" panose="020B0600070205080204" pitchFamily="34" charset="-128"/>
              <a:cs typeface="Arial" panose="020B0604020202020204" pitchFamily="34" charset="0"/>
            </a:endParaRPr>
          </a:p>
          <a:p>
            <a:r>
              <a:rPr lang="en-CA" sz="1200" dirty="0">
                <a:effectLst/>
                <a:latin typeface="Arial" panose="020B0604020202020204" pitchFamily="34" charset="0"/>
                <a:ea typeface="MS PGothic" panose="020B0600070205080204" pitchFamily="34" charset="-128"/>
                <a:cs typeface="Arial" panose="020B0604020202020204" pitchFamily="34" charset="0"/>
              </a:rPr>
              <a:t>These products are safe to use with adults who smoke with just a few exceptions.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effectLst/>
              <a:latin typeface="Arial" panose="020B0604020202020204" pitchFamily="34" charset="0"/>
              <a:ea typeface="MS PGothic" panose="020B0600070205080204" pitchFamily="34" charset="-128"/>
              <a:cs typeface="Arial" panose="020B0604020202020204" pitchFamily="34" charset="0"/>
            </a:endParaRPr>
          </a:p>
          <a:p>
            <a:endParaRPr lang="en-US" sz="1200" b="1" dirty="0">
              <a:effectLst/>
              <a:latin typeface="Arial" panose="020B0604020202020204" pitchFamily="34" charset="0"/>
              <a:ea typeface="MS PGothic" panose="020B0600070205080204" pitchFamily="34" charset="-128"/>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339527-511F-3515-DAFB-FB33C50BA668}"/>
              </a:ext>
            </a:extLst>
          </p:cNvPr>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1734716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Arial" panose="020B0604020202020204" pitchFamily="34" charset="0"/>
                <a:ea typeface="Geneva" panose="020B0503030404040204"/>
                <a:cs typeface="Arial" panose="020B0604020202020204" pitchFamily="34" charset="0"/>
              </a:rPr>
              <a:t>The slide shows the seven NRT products available, including the long-acting nicotine patch and faster-acting products: nicotine gum, inhalator, nasal spray, mouth spray, microtab, and lozenge and mini lozenge.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These products differ in the way they are used and in how much, and how rapidly, they deliver nicotine to the brain. We will look in detail at each NRT product in a few moments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378509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dirty="0">
                <a:effectLst/>
                <a:latin typeface="Arial" panose="020B0604020202020204" pitchFamily="34" charset="0"/>
                <a:ea typeface="Geneva" panose="020B0503030404040204"/>
                <a:cs typeface="Arial" panose="020B0604020202020204" pitchFamily="34" charset="0"/>
              </a:rPr>
              <a:t>Firstly, how much nicotine does NRT deliver versus nicotine delivery via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This graph shows nicotine blood concentration levels one hour following the smoking of a cigarette or administration of various forms of NRT. It illustrates the different speed of delivery and elimination of nicotine delivered in cigarettes compared with NRT.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Black line: </a:t>
            </a:r>
            <a:r>
              <a:rPr lang="en-CA" sz="1200" b="1" dirty="0">
                <a:effectLst/>
                <a:latin typeface="Arial" panose="020B0604020202020204" pitchFamily="34" charset="0"/>
                <a:ea typeface="Geneva" panose="020B0503030404040204"/>
                <a:cs typeface="Arial" panose="020B0604020202020204" pitchFamily="34" charset="0"/>
              </a:rPr>
              <a:t>cigarettes</a:t>
            </a:r>
            <a:r>
              <a:rPr lang="en-CA" sz="1200" dirty="0">
                <a:effectLst/>
                <a:latin typeface="Arial" panose="020B0604020202020204" pitchFamily="34" charset="0"/>
                <a:ea typeface="Geneva" panose="020B0503030404040204"/>
                <a:cs typeface="Arial" panose="020B0604020202020204" pitchFamily="34" charset="0"/>
              </a:rPr>
              <a:t> are very efficient in delivering nicotine to the brain. Nicotine contained in a bolus of tobacco smoke is rapidly absorbed through the lining of the lungs and reaches the brain in about 10 seconds. </a:t>
            </a:r>
            <a:r>
              <a:rPr lang="en-US" sz="1200" dirty="0">
                <a:effectLst/>
                <a:latin typeface="Arial" panose="020B0604020202020204" pitchFamily="34" charset="0"/>
                <a:ea typeface="Geneva" panose="020B0503030404040204"/>
                <a:cs typeface="Arial" panose="020B0604020202020204" pitchFamily="34" charset="0"/>
              </a:rPr>
              <a:t>Peak levels of nicotine are reached after about 10 minutes after smoking a cigarette and fall rapidly after that.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Blue line</a:t>
            </a:r>
            <a:r>
              <a:rPr lang="en-US" sz="1200" dirty="0">
                <a:effectLst/>
                <a:latin typeface="Arial" panose="020B0604020202020204" pitchFamily="34" charset="0"/>
                <a:ea typeface="Geneva" panose="020B0503030404040204"/>
                <a:cs typeface="Arial" panose="020B0604020202020204" pitchFamily="34" charset="0"/>
              </a:rPr>
              <a:t>: with </a:t>
            </a:r>
            <a:r>
              <a:rPr lang="en-CA" sz="1200" b="1" dirty="0">
                <a:effectLst/>
                <a:latin typeface="Arial" panose="020B0604020202020204" pitchFamily="34" charset="0"/>
                <a:ea typeface="Geneva" panose="020B0503030404040204"/>
                <a:cs typeface="Arial" panose="020B0604020202020204" pitchFamily="34" charset="0"/>
              </a:rPr>
              <a:t>patches </a:t>
            </a:r>
            <a:r>
              <a:rPr lang="en-CA" sz="1200" dirty="0">
                <a:effectLst/>
                <a:latin typeface="Arial" panose="020B0604020202020204" pitchFamily="34" charset="0"/>
                <a:ea typeface="Geneva" panose="020B0503030404040204"/>
                <a:cs typeface="Arial" panose="020B0604020202020204" pitchFamily="34" charset="0"/>
              </a:rPr>
              <a:t>nicotine is absorbed through the skin and peak blood nicotine concentrations can take 2-3 hours to reach.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Green, yellow and red lines</a:t>
            </a:r>
            <a:r>
              <a:rPr lang="en-US" sz="1200" dirty="0">
                <a:effectLst/>
                <a:latin typeface="Arial" panose="020B0604020202020204" pitchFamily="34" charset="0"/>
                <a:ea typeface="Geneva" panose="020B0503030404040204"/>
                <a:cs typeface="Arial" panose="020B0604020202020204" pitchFamily="34" charset="0"/>
              </a:rPr>
              <a:t>: Faster-acting NRT products (</a:t>
            </a:r>
            <a:r>
              <a:rPr lang="en-US" sz="1200" b="1" dirty="0">
                <a:effectLst/>
                <a:latin typeface="Arial" panose="020B0604020202020204" pitchFamily="34" charset="0"/>
                <a:ea typeface="Geneva" panose="020B0503030404040204"/>
                <a:cs typeface="Arial" panose="020B0604020202020204" pitchFamily="34" charset="0"/>
              </a:rPr>
              <a:t>gum, inhalator, microtab, lozenge, mouth spray </a:t>
            </a:r>
            <a:r>
              <a:rPr lang="en-US" sz="1200" dirty="0">
                <a:effectLst/>
                <a:latin typeface="Arial" panose="020B0604020202020204" pitchFamily="34" charset="0"/>
                <a:ea typeface="Geneva" panose="020B0503030404040204"/>
                <a:cs typeface="Arial" panose="020B0604020202020204" pitchFamily="34" charset="0"/>
              </a:rPr>
              <a:t>and </a:t>
            </a:r>
            <a:r>
              <a:rPr lang="en-US" sz="1200" b="1" dirty="0">
                <a:effectLst/>
                <a:latin typeface="Arial" panose="020B0604020202020204" pitchFamily="34" charset="0"/>
                <a:ea typeface="Geneva" panose="020B0503030404040204"/>
                <a:cs typeface="Arial" panose="020B0604020202020204" pitchFamily="34" charset="0"/>
              </a:rPr>
              <a:t>nasal spray</a:t>
            </a:r>
            <a:r>
              <a:rPr lang="en-US" sz="1200" dirty="0">
                <a:effectLst/>
                <a:latin typeface="Arial" panose="020B0604020202020204" pitchFamily="34" charset="0"/>
                <a:ea typeface="Geneva" panose="020B0503030404040204"/>
                <a:cs typeface="Arial" panose="020B0604020202020204" pitchFamily="34" charset="0"/>
              </a:rPr>
              <a:t>) fall somewhere between the peak nicotine doses delivered by cigarettes and the steady dose delivery of patches. The fastest delivery is from the nasal spray and mouth spray.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It will be necessary to manage patient expectations of what NRT can do for them and how it can never get nicotine to the brain as fast as tobacco smoke. Patients often feel dissatisfied with NRT, complaining that it doesn’t remove cravings straight away, underscoring the importance of getting ahead of the urge to smoke.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r>
              <a:rPr lang="en-US" sz="1200" b="1" i="0" u="none" kern="1200" baseline="0" dirty="0">
                <a:solidFill>
                  <a:schemeClr val="tx1"/>
                </a:solidFill>
                <a:effectLst/>
                <a:latin typeface="Arial" panose="020B0604020202020204" pitchFamily="34" charset="0"/>
                <a:ea typeface="Geneva" pitchFamily="-109" charset="0"/>
                <a:cs typeface="Arial" panose="020B0604020202020204" pitchFamily="34" charset="0"/>
              </a:rPr>
              <a:t>Sources:</a:t>
            </a:r>
            <a:r>
              <a:rPr kumimoji="0" lang="en-US" sz="1200" b="1" i="0" u="none" kern="1200" baseline="0" dirty="0">
                <a:solidFill>
                  <a:schemeClr val="tx1"/>
                </a:solidFill>
                <a:effectLst/>
                <a:latin typeface="Arial" panose="020B0604020202020204" pitchFamily="34" charset="0"/>
                <a:ea typeface="Geneva" pitchFamily="-109" charset="0"/>
                <a:cs typeface="Arial" panose="020B0604020202020204" pitchFamily="34" charset="0"/>
              </a:rPr>
              <a:t> </a:t>
            </a:r>
          </a:p>
          <a:p>
            <a:pPr marL="171450" indent="-171450">
              <a:buFont typeface="Arial" panose="020B0604020202020204" pitchFamily="34" charset="0"/>
              <a:buChar char="•"/>
            </a:pPr>
            <a:r>
              <a:rPr lang="en-GB" sz="1200" dirty="0">
                <a:solidFill>
                  <a:schemeClr val="tx1"/>
                </a:solidFill>
                <a:latin typeface="Arial" panose="020B0604020202020204" pitchFamily="34" charset="0"/>
                <a:cs typeface="Arial" panose="020B0604020202020204" pitchFamily="34" charset="0"/>
              </a:rPr>
              <a:t>Royal College of Physicians, </a:t>
            </a:r>
            <a:r>
              <a:rPr lang="en-GB" sz="1200" i="1" dirty="0">
                <a:solidFill>
                  <a:schemeClr val="tx1"/>
                </a:solidFill>
                <a:latin typeface="Arial" panose="020B0604020202020204" pitchFamily="34" charset="0"/>
                <a:cs typeface="Arial" panose="020B0604020202020204" pitchFamily="34" charset="0"/>
              </a:rPr>
              <a:t>Nicotine Addiction in Britain. </a:t>
            </a:r>
            <a:r>
              <a:rPr lang="en-GB" sz="1200" dirty="0">
                <a:solidFill>
                  <a:schemeClr val="tx1"/>
                </a:solidFill>
                <a:latin typeface="Arial" panose="020B0604020202020204" pitchFamily="34" charset="0"/>
                <a:cs typeface="Arial" panose="020B0604020202020204" pitchFamily="34" charset="0"/>
              </a:rPr>
              <a:t>A report of the Tobacco Advisory Group of the Royal College of Physicians. London, RCP</a:t>
            </a:r>
            <a:r>
              <a:rPr lang="en-GB" sz="1200" i="1" dirty="0">
                <a:solidFill>
                  <a:schemeClr val="tx1"/>
                </a:solidFill>
                <a:latin typeface="Arial" panose="020B0604020202020204" pitchFamily="34" charset="0"/>
                <a:cs typeface="Arial" panose="020B0604020202020204" pitchFamily="34" charset="0"/>
              </a:rPr>
              <a:t>, </a:t>
            </a:r>
            <a:r>
              <a:rPr lang="en-GB" sz="1200" dirty="0">
                <a:solidFill>
                  <a:schemeClr val="tx1"/>
                </a:solidFill>
                <a:latin typeface="Arial" panose="020B0604020202020204" pitchFamily="34" charset="0"/>
                <a:cs typeface="Arial" panose="020B0604020202020204" pitchFamily="34" charset="0"/>
              </a:rPr>
              <a:t>2000</a:t>
            </a:r>
          </a:p>
          <a:p>
            <a:endParaRPr lang="en-US" sz="1200" dirty="0">
              <a:latin typeface="Arial" panose="020B0604020202020204" pitchFamily="34" charset="0"/>
              <a:cs typeface="Arial" panose="020B0604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464465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Arial" panose="020B0604020202020204" pitchFamily="34" charset="0"/>
                <a:ea typeface="Geneva" panose="020B0503030404040204"/>
                <a:cs typeface="Arial" panose="020B0604020202020204" pitchFamily="34" charset="0"/>
              </a:rPr>
              <a:t>By combining two forms of NRT we can achieve a therapeutic dose of nicotine to assist with urges to smoke and withdrawal.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Meta-analyses have shown that, while NRT monotherapy approximately doubles the abstinence rates compared to placebo, </a:t>
            </a:r>
            <a:r>
              <a:rPr lang="en-CA" sz="1200" dirty="0">
                <a:effectLst/>
                <a:latin typeface="Arial" panose="020B0604020202020204" pitchFamily="34" charset="0"/>
                <a:ea typeface="MS PGothic" panose="020B0600070205080204" pitchFamily="34" charset="-128"/>
                <a:cs typeface="Arial" panose="020B0604020202020204" pitchFamily="34" charset="0"/>
              </a:rPr>
              <a:t>combining NRT products has been shown to significantly increase success with stopping.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A 16-hour or 24-hour NRT patch and oral NRT (i.e. combination NRT) is generally recommended.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Sour</a:t>
            </a:r>
            <a:r>
              <a:rPr lang="en-US" sz="1200" b="1" dirty="0">
                <a:effectLst/>
                <a:latin typeface="Arial" panose="020B0604020202020204" pitchFamily="34" charset="0"/>
                <a:ea typeface="Geneva" panose="020B0503030404040204"/>
                <a:cs typeface="Arial" panose="020B0604020202020204" pitchFamily="34" charset="0"/>
              </a:rPr>
              <a:t>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Geneva" panose="020B0503030404040204"/>
                <a:cs typeface="Arial" panose="020B0604020202020204" pitchFamily="34" charset="0"/>
              </a:rPr>
              <a:t>Cahill K, Stevens S, Perera R, Lancaster T. Pharmacological interventions for smoking cessation: an overview and network meta‐analysis. Cochrane Database of Systematic Reviews 2013, 5. Art. No.: CD009329. DOI: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http://dx.doi.org/10.1002/14651858.CD009329.pub2</a:t>
            </a:r>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US" sz="1200" dirty="0">
                <a:effectLst/>
                <a:latin typeface="Arial" panose="020B0604020202020204" pitchFamily="34" charset="0"/>
                <a:ea typeface="MS PGothic" panose="020B0600070205080204" pitchFamily="34" charset="-128"/>
                <a:cs typeface="Arial" panose="020B0604020202020204" pitchFamily="34" charset="0"/>
              </a:rPr>
              <a:t>Lindson N, Chepkin SC, Ye W, et al. Different doses, duration, and modes of delivery of nicotine replacement therapy for smoking cessation. Cochrane Database Syst </a:t>
            </a:r>
            <a:r>
              <a:rPr lang="pt-BR" sz="1200" dirty="0">
                <a:effectLst/>
                <a:latin typeface="Arial" panose="020B0604020202020204" pitchFamily="34" charset="0"/>
                <a:ea typeface="MS PGothic" panose="020B0600070205080204" pitchFamily="34" charset="-128"/>
                <a:cs typeface="Arial" panose="020B0604020202020204" pitchFamily="34" charset="0"/>
              </a:rPr>
              <a:t>Rev. 2019, Issue 4. Art. No.: CD013308.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20818324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indent="0">
              <a:spcAft>
                <a:spcPts val="0"/>
              </a:spcAft>
              <a:buNone/>
            </a:pPr>
            <a:r>
              <a:rPr lang="en-CA" sz="1200" b="1" dirty="0">
                <a:solidFill>
                  <a:schemeClr val="accent1"/>
                </a:solidFill>
                <a:effectLst/>
                <a:latin typeface="Arial" panose="020B0604020202020204" pitchFamily="34" charset="0"/>
                <a:cs typeface="Arial" panose="020B0604020202020204" pitchFamily="34" charset="0"/>
              </a:rPr>
              <a:t>Suicidal/</a:t>
            </a:r>
            <a:r>
              <a:rPr lang="en-CA" sz="1200" b="1" dirty="0">
                <a:solidFill>
                  <a:schemeClr val="accent1"/>
                </a:solidFill>
                <a:latin typeface="Arial" panose="020B0604020202020204" pitchFamily="34" charset="0"/>
                <a:cs typeface="Arial" panose="020B0604020202020204" pitchFamily="34" charset="0"/>
              </a:rPr>
              <a:t>s</a:t>
            </a:r>
            <a:r>
              <a:rPr lang="en-CA" sz="1200" b="1" dirty="0">
                <a:solidFill>
                  <a:schemeClr val="accent1"/>
                </a:solidFill>
                <a:effectLst/>
                <a:latin typeface="Arial" panose="020B0604020202020204" pitchFamily="34" charset="0"/>
                <a:cs typeface="Arial" panose="020B0604020202020204" pitchFamily="34" charset="0"/>
              </a:rPr>
              <a:t>elf-harm patients </a:t>
            </a:r>
          </a:p>
          <a:p>
            <a:pPr marL="171450" indent="-171450">
              <a:lnSpc>
                <a:spcPts val="2600"/>
              </a:lnSpc>
              <a:spcAft>
                <a:spcPts val="1800"/>
              </a:spcAft>
              <a:buFont typeface="Arial" panose="020B0604020202020204" pitchFamily="34" charset="0"/>
              <a:buChar char="•"/>
            </a:pPr>
            <a:r>
              <a:rPr lang="en-CA" sz="1200" dirty="0">
                <a:solidFill>
                  <a:srgbClr val="3F3F3F"/>
                </a:solidFill>
                <a:effectLst/>
                <a:latin typeface="Arial" panose="020B0604020202020204" pitchFamily="34" charset="0"/>
                <a:cs typeface="Arial" panose="020B0604020202020204" pitchFamily="34" charset="0"/>
              </a:rPr>
              <a:t>NRT is safe to use, but some patients can misuse NRT products, such as swallowing mouth/nasal spray containers or using broken plastic inhalators to cause skin lacerations/bleeding. Appropriate risk assessment and supervised use of NRT products for high-risk patients is recommended</a:t>
            </a:r>
          </a:p>
          <a:p>
            <a:pPr marL="0" indent="0">
              <a:lnSpc>
                <a:spcPts val="2600"/>
              </a:lnSpc>
              <a:spcAft>
                <a:spcPts val="0"/>
              </a:spcAft>
              <a:buNone/>
            </a:pPr>
            <a:endParaRPr lang="en-US" sz="1200" b="1" dirty="0">
              <a:solidFill>
                <a:schemeClr val="accent1"/>
              </a:solidFill>
              <a:latin typeface="Arial" panose="020B0604020202020204" pitchFamily="34" charset="0"/>
              <a:cs typeface="Arial" panose="020B0604020202020204" pitchFamily="34" charset="0"/>
            </a:endParaRPr>
          </a:p>
          <a:p>
            <a:pPr marL="0" indent="0">
              <a:lnSpc>
                <a:spcPts val="2600"/>
              </a:lnSpc>
              <a:spcAft>
                <a:spcPts val="0"/>
              </a:spcAft>
              <a:buNone/>
            </a:pPr>
            <a:r>
              <a:rPr lang="en-US" sz="1200" b="1" dirty="0">
                <a:solidFill>
                  <a:schemeClr val="accent1"/>
                </a:solidFill>
                <a:latin typeface="Arial" panose="020B0604020202020204" pitchFamily="34" charset="0"/>
                <a:cs typeface="Arial" panose="020B0604020202020204" pitchFamily="34" charset="0"/>
              </a:rPr>
              <a:t>Body weight</a:t>
            </a:r>
          </a:p>
          <a:p>
            <a:pPr marL="171450" indent="-171450">
              <a:lnSpc>
                <a:spcPts val="2600"/>
              </a:lnSpc>
              <a:spcAft>
                <a:spcPts val="1800"/>
              </a:spcAft>
              <a:buFont typeface="Arial" panose="020B0604020202020204" pitchFamily="34" charset="0"/>
              <a:buChar char="•"/>
            </a:pPr>
            <a:r>
              <a:rPr lang="en-US" sz="1200" dirty="0">
                <a:latin typeface="Arial" panose="020B0604020202020204" pitchFamily="34" charset="0"/>
                <a:cs typeface="Arial" panose="020B0604020202020204" pitchFamily="34" charset="0"/>
              </a:rPr>
              <a:t>Can affect efficacy and side effects experienced</a:t>
            </a:r>
          </a:p>
          <a:p>
            <a:pPr marL="0" indent="0">
              <a:lnSpc>
                <a:spcPts val="2600"/>
              </a:lnSpc>
              <a:spcAft>
                <a:spcPts val="0"/>
              </a:spcAft>
              <a:buNone/>
            </a:pPr>
            <a:endParaRPr lang="en-US" sz="1200" b="1" dirty="0">
              <a:solidFill>
                <a:schemeClr val="accent1"/>
              </a:solidFill>
              <a:latin typeface="Arial" panose="020B0604020202020204" pitchFamily="34" charset="0"/>
              <a:cs typeface="Arial" panose="020B0604020202020204" pitchFamily="34" charset="0"/>
            </a:endParaRPr>
          </a:p>
          <a:p>
            <a:pPr marL="0" indent="0">
              <a:lnSpc>
                <a:spcPts val="2600"/>
              </a:lnSpc>
              <a:spcAft>
                <a:spcPts val="0"/>
              </a:spcAft>
              <a:buNone/>
            </a:pPr>
            <a:r>
              <a:rPr lang="en-US" sz="1200" b="1" dirty="0">
                <a:solidFill>
                  <a:schemeClr val="accent1"/>
                </a:solidFill>
                <a:latin typeface="Arial" panose="020B0604020202020204" pitchFamily="34" charset="0"/>
                <a:cs typeface="Arial" panose="020B0604020202020204" pitchFamily="34" charset="0"/>
              </a:rPr>
              <a:t>Pregnant and breastfeeding women</a:t>
            </a:r>
            <a:r>
              <a:rPr lang="en-US" sz="1200" dirty="0">
                <a:latin typeface="Arial" panose="020B0604020202020204" pitchFamily="34" charset="0"/>
                <a:cs typeface="Arial" panose="020B0604020202020204" pitchFamily="34" charset="0"/>
              </a:rPr>
              <a:t> </a:t>
            </a:r>
          </a:p>
          <a:p>
            <a:pPr marL="171450" indent="-171450">
              <a:lnSpc>
                <a:spcPts val="2600"/>
              </a:lnSpc>
              <a:spcAft>
                <a:spcPts val="200"/>
              </a:spcAft>
              <a:buFont typeface="Arial" panose="020B0604020202020204" pitchFamily="34" charset="0"/>
              <a:buChar char="•"/>
            </a:pPr>
            <a:r>
              <a:rPr lang="en-US" sz="1200" dirty="0">
                <a:latin typeface="Arial" panose="020B0604020202020204" pitchFamily="34" charset="0"/>
                <a:cs typeface="Arial" panose="020B0604020202020204" pitchFamily="34" charset="0"/>
              </a:rPr>
              <a:t>Combination NRT recommended </a:t>
            </a:r>
          </a:p>
          <a:p>
            <a:pPr marL="171450" indent="-171450">
              <a:lnSpc>
                <a:spcPts val="2600"/>
              </a:lnSpc>
              <a:spcAft>
                <a:spcPts val="1200"/>
              </a:spcAft>
              <a:buFont typeface="Arial" panose="020B0604020202020204" pitchFamily="34" charset="0"/>
              <a:buChar char="•"/>
            </a:pPr>
            <a:r>
              <a:rPr lang="en-US" sz="1200" dirty="0">
                <a:latin typeface="Arial" panose="020B0604020202020204" pitchFamily="34" charset="0"/>
                <a:cs typeface="Arial" panose="020B0604020202020204" pitchFamily="34" charset="0"/>
              </a:rPr>
              <a:t>16-hour patch (remove at night) plus faster-acting product</a:t>
            </a:r>
            <a:endParaRPr lang="en-US" sz="1200" b="1" dirty="0">
              <a:solidFill>
                <a:schemeClr val="accent1"/>
              </a:solidFill>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1466468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1129366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13E0C-1C25-628C-FC3C-7D8BE9A7F6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451D6F-D2D0-9E9E-E116-96AE38A090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9CA340-2DA9-BEC8-65A4-B52D0C7E1C18}"/>
              </a:ext>
            </a:extLst>
          </p:cNvPr>
          <p:cNvSpPr>
            <a:spLocks noGrp="1"/>
          </p:cNvSpPr>
          <p:nvPr>
            <p:ph type="body" idx="1"/>
          </p:nvPr>
        </p:nvSpPr>
        <p:spPr/>
        <p:txBody>
          <a:bodyPr>
            <a:normAutofit/>
          </a:bodyPr>
          <a:lstStyle/>
          <a:p>
            <a:r>
              <a:rPr lang="en-US" b="0" dirty="0">
                <a:latin typeface="Arial" panose="020B0604020202020204" pitchFamily="34" charset="0"/>
                <a:cs typeface="Arial" panose="020B0604020202020204" pitchFamily="34" charset="0"/>
              </a:rPr>
              <a:t>Please reference the Tobacco dependence aids quick reference (Module 10 Handout 1)</a:t>
            </a:r>
          </a:p>
          <a:p>
            <a:endParaRPr lang="en-US" b="0"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The quick reference is found as Appendix 4 to 6 in the STP.</a:t>
            </a:r>
          </a:p>
          <a:p>
            <a:endParaRPr lang="en-US" b="0" dirty="0"/>
          </a:p>
        </p:txBody>
      </p:sp>
      <p:sp>
        <p:nvSpPr>
          <p:cNvPr id="4" name="Slide Number Placeholder 3">
            <a:extLst>
              <a:ext uri="{FF2B5EF4-FFF2-40B4-BE49-F238E27FC236}">
                <a16:creationId xmlns:a16="http://schemas.microsoft.com/office/drawing/2014/main" id="{9540B853-DDD4-96FA-A470-8A1E9DEF54C7}"/>
              </a:ext>
            </a:extLst>
          </p:cNvPr>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41782886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B4ED7-0D1A-3E65-0799-15DB5D8DBD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EAB46C-C6F3-3C12-D756-D768984CAC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DB96AE-B925-59EF-3FE3-77E2C44F07CC}"/>
              </a:ext>
            </a:extLst>
          </p:cNvPr>
          <p:cNvSpPr>
            <a:spLocks noGrp="1"/>
          </p:cNvSpPr>
          <p:nvPr>
            <p:ph type="body" idx="1"/>
          </p:nvPr>
        </p:nvSpPr>
        <p:spPr/>
        <p:txBody>
          <a:bodyPr>
            <a:normAutofit fontScale="925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Full instructions: Module 4 Trainer's guide, </a:t>
            </a:r>
            <a:r>
              <a:rPr lang="en-GB" sz="1800" b="1" dirty="0">
                <a:solidFill>
                  <a:srgbClr val="FFFFFF"/>
                </a:solidFill>
                <a:effectLst/>
                <a:latin typeface="Arial" panose="020B0604020202020204" pitchFamily="34" charset="0"/>
                <a:ea typeface="Calibri" panose="020F0502020204030204" pitchFamily="34" charset="0"/>
              </a:rPr>
              <a:t>Activity: Presenting NRT products and addressing barriers to use</a:t>
            </a:r>
            <a:endParaRPr kumimoji="0" lang="en-CA"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Activity summary:</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Method: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Breakout rooms</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Number per group</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5</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Sans-Serif"/>
              <a:buChar char="•"/>
              <a:tabLst/>
              <a:defRP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Duration: </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10 minutes</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indent="-171450">
              <a:lnSpc>
                <a:spcPct val="115000"/>
              </a:lnSpc>
              <a:spcAft>
                <a:spcPts val="820"/>
              </a:spcAft>
              <a:buFont typeface="Arial" panose="020B0604020202020204" pitchFamily="34" charset="0"/>
              <a:buChar char="•"/>
            </a:pPr>
            <a:r>
              <a:rPr kumimoji="0" lang="en-GB"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Handouts: </a:t>
            </a:r>
            <a:r>
              <a:rPr lang="en-GB" sz="1800" kern="100" dirty="0">
                <a:solidFill>
                  <a:srgbClr val="181717"/>
                </a:solidFill>
                <a:effectLst/>
                <a:latin typeface="Arial" panose="020B0604020202020204" pitchFamily="34" charset="0"/>
                <a:ea typeface="Calibri" panose="020F0502020204030204" pitchFamily="34" charset="0"/>
              </a:rPr>
              <a:t>Module 10, Handout 1: </a:t>
            </a:r>
            <a:r>
              <a:rPr lang="en-GB" sz="1800" kern="100" dirty="0">
                <a:solidFill>
                  <a:srgbClr val="000000"/>
                </a:solidFill>
                <a:effectLst/>
                <a:latin typeface="Arial" panose="020B0604020202020204" pitchFamily="34" charset="0"/>
                <a:ea typeface="Calibri" panose="020F0502020204030204" pitchFamily="34" charset="0"/>
              </a:rPr>
              <a:t>Tobacco dependence aids quick reference, </a:t>
            </a:r>
            <a:r>
              <a:rPr lang="en-GB" sz="1800" dirty="0">
                <a:solidFill>
                  <a:srgbClr val="181717"/>
                </a:solidFill>
                <a:effectLst/>
                <a:latin typeface="Arial" panose="020B0604020202020204" pitchFamily="34" charset="0"/>
                <a:ea typeface="Calibri" panose="020F0502020204030204" pitchFamily="34" charset="0"/>
              </a:rPr>
              <a:t>Module 10</a:t>
            </a:r>
            <a:r>
              <a:rPr lang="en-GB" sz="1800" dirty="0">
                <a:solidFill>
                  <a:srgbClr val="000000"/>
                </a:solidFill>
                <a:effectLst/>
                <a:latin typeface="Arial" panose="020B0604020202020204" pitchFamily="34" charset="0"/>
                <a:ea typeface="Calibri" panose="020F0502020204030204" pitchFamily="34" charset="0"/>
              </a:rPr>
              <a:t>, Handout 2: Medications and aids worksheet</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Method:</a:t>
            </a:r>
          </a:p>
          <a:p>
            <a:pPr marL="0" marR="0" lvl="0" indent="0" algn="l" defTabSz="457200" rtl="0" eaLnBrk="0" fontAlgn="base" latinLnBrk="0" hangingPunct="0">
              <a:lnSpc>
                <a:spcPct val="100000"/>
              </a:lnSpc>
              <a:spcBef>
                <a:spcPct val="30000"/>
              </a:spcBef>
              <a:spcAft>
                <a:spcPct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Each group has 10 minutes to complete answer the following questions about their allocated NRT product:</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How would you present this product to a patient with SMI? </a:t>
            </a: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­What barriers might there be for a person with SMI to using this product ?</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457200" rtl="0" eaLnBrk="0" fontAlgn="base" latinLnBrk="0" hangingPunct="0">
              <a:lnSpc>
                <a:spcPct val="115000"/>
              </a:lnSpc>
              <a:spcBef>
                <a:spcPct val="30000"/>
              </a:spcBef>
              <a:spcAft>
                <a:spcPct val="0"/>
              </a:spcAft>
              <a:buClrTx/>
              <a:buSzPts val="1400"/>
              <a:buFont typeface="Arial" panose="020B0604020202020204" pitchFamily="34" charset="0"/>
              <a:buChar char="•"/>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Ask participants to discuss, note down their answers and nominate one person from their group to give feedback.</a:t>
            </a:r>
            <a:r>
              <a:rPr kumimoji="0" lang="en-GB" sz="1200" b="1"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457200" rtl="0" eaLnBrk="0" fontAlgn="base" latinLnBrk="0" hangingPunct="0">
              <a:lnSpc>
                <a:spcPct val="115000"/>
              </a:lnSpc>
              <a:spcBef>
                <a:spcPct val="30000"/>
              </a:spcBef>
              <a:spcAft>
                <a:spcPct val="0"/>
              </a:spcAft>
              <a:buClrTx/>
              <a:buSzPts val="1400"/>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Ask each group in turn to give feedback on their medication.</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p>
          <a:p>
            <a:pPr marL="171450" marR="0" lvl="0" indent="-171450" algn="l" defTabSz="457200" rtl="0" eaLnBrk="0" fontAlgn="base" latinLnBrk="0" hangingPunct="0">
              <a:lnSpc>
                <a:spcPct val="115000"/>
              </a:lnSpc>
              <a:spcBef>
                <a:spcPct val="30000"/>
              </a:spcBef>
              <a:spcAft>
                <a:spcPct val="0"/>
              </a:spcAft>
              <a:buClrTx/>
              <a:buSzPts val="1400"/>
              <a:buFont typeface="Arial" panose="020B0604020202020204" pitchFamily="34" charset="0"/>
              <a:buChar char="•"/>
              <a:tabLst/>
              <a:defRPr/>
            </a:pP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Arial" panose="020B0604020202020204" pitchFamily="34" charset="0"/>
              </a:rPr>
              <a:t>Use the slides on each NRT as a background to feedback and add anything groups have missed.</a:t>
            </a:r>
            <a:r>
              <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4305F703-8332-3EF8-BF11-98E56CB3152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42A2382-4541-B845-B6D5-E8B5A330E247}" type="slidenum">
              <a:rPr kumimoji="0" lang="en-US" sz="1200" b="0" i="0" u="none" strike="noStrike" kern="1200" cap="none" spc="0" normalizeH="0" baseline="0" noProof="0" smtClean="0">
                <a:ln>
                  <a:noFill/>
                </a:ln>
                <a:solidFill>
                  <a:prstClr val="black"/>
                </a:solidFill>
                <a:effectLst/>
                <a:uLnTx/>
                <a:uFillTx/>
                <a:latin typeface="Century Gothic" panose="020B0502020202020204" pitchFamily="34"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endParaRPr>
          </a:p>
        </p:txBody>
      </p:sp>
    </p:spTree>
    <p:extLst>
      <p:ext uri="{BB962C8B-B14F-4D97-AF65-F5344CB8AC3E}">
        <p14:creationId xmlns:p14="http://schemas.microsoft.com/office/powerpoint/2010/main" val="39411196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The Nicotine Patch is the only long-acting nicotine replacement therapy. The patch comes in both 16-hour and 24-hour formulations. There is no difference in efficacy between the 16- and 24-hour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16-hour formulation comes in 10, 15 and 25 mg. The 24-hour patch comes in 7, 14 and 21mg.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Pregnant women should only use the 16-hour </a:t>
            </a:r>
            <a:r>
              <a:rPr lang="en-CA" sz="1200" dirty="0">
                <a:effectLst/>
                <a:latin typeface="Arial" panose="020B0604020202020204" pitchFamily="34" charset="0"/>
                <a:ea typeface="Geneva" panose="020B0503030404040204"/>
                <a:cs typeface="Arial" panose="020B0604020202020204" pitchFamily="34" charset="0"/>
              </a:rPr>
              <a:t>patch.</a:t>
            </a:r>
          </a:p>
          <a:p>
            <a:pPr marL="0" lvl="0" indent="0">
              <a:buSzPts val="1400"/>
              <a:buFont typeface="Symbol" panose="05050102010706020507" pitchFamily="18" charset="2"/>
              <a:buNone/>
              <a:tabLst>
                <a:tab pos="457200" algn="l"/>
              </a:tabLst>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Delivers a steady dose of nicotine to bloodstream via skin.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Peak levels reached 2-6 hours after applying the patch.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Absorption rate:  approx. 1 mg per hour.</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One patch a day, on a dry and hairless spot.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Rotate site daily.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Duration of treatment: </a:t>
            </a:r>
            <a:r>
              <a:rPr lang="en-US" sz="1200" dirty="0">
                <a:effectLst/>
                <a:latin typeface="Arial" panose="020B0604020202020204" pitchFamily="34" charset="0"/>
                <a:ea typeface="Geneva" panose="020B0503030404040204"/>
                <a:cs typeface="Arial" panose="020B0604020202020204" pitchFamily="34" charset="0"/>
              </a:rPr>
              <a:t>Patch dosage is usually titrated down after 6-8 weeks or patients can remain at the full dose for 12 weeks. The duration of treatment is 12 weeks and this can be extended as needed. Some patients benefit from using NRT over an extended period of time. </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Side effects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Redness and rash from adhesive is common; ensure rotation of site</a:t>
            </a:r>
            <a:r>
              <a:rPr lang="en-GB" sz="1200" dirty="0">
                <a:effectLst/>
                <a:latin typeface="Arial" panose="020B0604020202020204" pitchFamily="34" charset="0"/>
                <a:ea typeface="MS PGothic" panose="020B0600070205080204" pitchFamily="34" charset="-128"/>
                <a:cs typeface="Arial" panose="020B0604020202020204" pitchFamily="34" charset="0"/>
              </a:rPr>
              <a:t>; topical creams may be applied</a:t>
            </a:r>
            <a:r>
              <a:rPr lang="en-CA" sz="1200" dirty="0">
                <a:effectLst/>
                <a:latin typeface="Arial" panose="020B0604020202020204" pitchFamily="34" charset="0"/>
                <a:ea typeface="MS PGothic" panose="020B0600070205080204" pitchFamily="34" charset="-128"/>
                <a:cs typeface="Arial" panose="020B0604020202020204" pitchFamily="34" charset="0"/>
              </a:rPr>
              <a:t>.</a:t>
            </a:r>
            <a:r>
              <a:rPr lang="en-US" sz="1200" dirty="0">
                <a:effectLst/>
                <a:latin typeface="Arial" panose="020B0604020202020204" pitchFamily="34" charset="0"/>
                <a:ea typeface="Geneva" panose="020B0503030404040204"/>
                <a:cs typeface="Arial" panose="020B0604020202020204" pitchFamily="34" charset="0"/>
              </a:rPr>
              <a:t> If rash is raised or broken, you may wish to discontinue and switch to something else.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Itching (usually disappears within a few days).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Disturbed sleep (remember, disturbed sleep is also a withdrawal symptom).</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dirty="0">
                <a:solidFill>
                  <a:srgbClr val="3F3F3F"/>
                </a:solidFill>
                <a:effectLst/>
                <a:latin typeface="Arial" panose="020B0604020202020204" pitchFamily="34" charset="0"/>
                <a:cs typeface="Arial" panose="020B0604020202020204" pitchFamily="34" charset="0"/>
              </a:rPr>
              <a:t>Good quality sleep is a vital factor for people receiving mental health care. Because of this, where possible the 16-hour patch should be used and removed before bedtime to reduce the risk of disturbed sleep. Of course, people who usually smoke through the night might need the 24-hour patch, but using this should be avoided when possible.</a:t>
            </a:r>
            <a:br>
              <a:rPr lang="en-CA" dirty="0">
                <a:solidFill>
                  <a:srgbClr val="3F3F3F"/>
                </a:solidFill>
                <a:effectLst/>
                <a:latin typeface="Arial" panose="020B0604020202020204" pitchFamily="34" charset="0"/>
                <a:cs typeface="Arial" panose="020B0604020202020204" pitchFamily="34" charset="0"/>
              </a:rPr>
            </a:br>
            <a:endParaRPr lang="en-CA" dirty="0">
              <a:solidFill>
                <a:srgbClr val="3F3F3F"/>
              </a:solidFill>
              <a:effectLst/>
              <a:latin typeface="Arial" panose="020B0604020202020204" pitchFamily="34" charset="0"/>
              <a:cs typeface="Arial" panose="020B0604020202020204" pitchFamily="34" charset="0"/>
            </a:endParaRPr>
          </a:p>
          <a:p>
            <a:r>
              <a:rPr lang="en-CA" dirty="0">
                <a:solidFill>
                  <a:srgbClr val="3F3F3F"/>
                </a:solidFill>
                <a:effectLst/>
                <a:latin typeface="Arial" panose="020B0604020202020204" pitchFamily="34" charset="0"/>
                <a:cs typeface="Arial" panose="020B0604020202020204" pitchFamily="34" charset="0"/>
              </a:rPr>
              <a:t>Hypoallergenic options are available. These will not be available as a stock item but should be ordered for people who have sensitive skin.</a:t>
            </a:r>
          </a:p>
          <a:p>
            <a:pPr marL="0" lvl="0" indent="0">
              <a:buSzPts val="1400"/>
              <a:buFont typeface="Symbol" panose="05050102010706020507" pitchFamily="18" charset="2"/>
              <a:buNone/>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MS PGothic" panose="020B0600070205080204" pitchFamily="34" charset="-128"/>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1 week’s supply = 1 box of 7 patches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Initial dose of nicotine based on heaviness of smoking index (number of cigarettes and time to first cigarette).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40397681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dirty="0">
                <a:effectLst/>
                <a:latin typeface="Arial" panose="020B0604020202020204" pitchFamily="34" charset="0"/>
                <a:ea typeface="Geneva" panose="020B0503030404040204"/>
                <a:cs typeface="Arial" panose="020B0604020202020204" pitchFamily="34" charset="0"/>
              </a:rPr>
              <a:t>All of the oral, faster-acting NRT products can be used in combination with the patch.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The patient should not wait for cravings to start before using their product; the key is to use the oral products regularly – on the hour, every hour – to keep nicotine levels at a level that effectively manages urges and withdrawal.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Nicotine isn’t absorbed very well in an acidic environment and so avoid drinking fruit juice for 15 minutes before or during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To ensure appropriate advice can be given, it is important for TDAs to understand tobacco dependence aid side effects so they can distinguish between what may be a nicotine withdrawal symptom, side effect of medication or something else.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Warning patients of the initial effects beforehand and getting them to practice using the product before their quit date can be helpful.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Side effects usually become less troublesome with continued and correct use (e.g. people get used to the taste).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MS PGothic" panose="020B0600070205080204" pitchFamily="34" charset="-128"/>
                <a:cs typeface="Arial" panose="020B0604020202020204" pitchFamily="34" charset="0"/>
              </a:rPr>
              <a:t>Side effects are often caused by incorrect technique and so it is important to discuss with the patient how they are using their NRT to ensure correct use and that they are getting the most out of it.</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25091143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defRPr/>
            </a:pPr>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a:t>
            </a:r>
            <a:r>
              <a:rPr lang="en-US" b="1" dirty="0">
                <a:latin typeface="Arial" panose="020B0604020202020204" pitchFamily="34" charset="0"/>
                <a:ea typeface="Geneva" panose="020B0503030404040204"/>
                <a:cs typeface="Arial" panose="020B0604020202020204" pitchFamily="34" charset="0"/>
              </a:rPr>
              <a:t>mouth spray in</a:t>
            </a:r>
            <a:r>
              <a:rPr lang="en-US" sz="1200" b="1" dirty="0">
                <a:effectLst/>
                <a:latin typeface="Arial" panose="020B0604020202020204" pitchFamily="34" charset="0"/>
                <a:ea typeface="Geneva" panose="020B0503030404040204"/>
                <a:cs typeface="Arial" panose="020B0604020202020204" pitchFamily="34" charset="0"/>
              </a:rPr>
              <a:t>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A 1mg/spray mouth spray: brand name Quick Mist.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CA" dirty="0">
                <a:latin typeface="Arial" panose="020B0604020202020204" pitchFamily="34" charset="0"/>
                <a:cs typeface="Arial" panose="020B0604020202020204" pitchFamily="34" charset="0"/>
              </a:rPr>
              <a:t>Contains negligible amounts of medicinal alcohol (7mg/spray) and will not have any noticeable effects. Although negligible, the presence of alcohol in these products may be an issue for some people because of their cultural and religious beliefs, or because of issues with alcohol.</a:t>
            </a:r>
            <a:endParaRPr lang="en-CA" dirty="0">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nicotine mouth spray is a faster-acting product that takes only a few minutes to reach the bloodstream; 1 to 2 sprays are recommended every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to use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1 to 2 sprays every 30 minutes to 1 hour, up to a maximum of 4 sprays/hour and 64 sprays/day.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Try to avoid inhalation while spraying or </a:t>
            </a:r>
            <a:r>
              <a:rPr lang="en-US" sz="1200" dirty="0">
                <a:effectLst/>
                <a:latin typeface="Arial" panose="020B0604020202020204" pitchFamily="34" charset="0"/>
                <a:ea typeface="Geneva" panose="020B0503030404040204"/>
                <a:cs typeface="Arial" panose="020B0604020202020204" pitchFamily="34" charset="0"/>
              </a:rPr>
              <a:t>swallowing for a few seconds after administration as nicotine isn’t absorbed particularly well from the stomach, and it causes wind and hiccups.</a:t>
            </a:r>
            <a:r>
              <a:rPr lang="en-US" dirty="0">
                <a:latin typeface="Arial" panose="020B0604020202020204" pitchFamily="34" charset="0"/>
                <a:ea typeface="Geneva" panose="020B0503030404040204"/>
                <a:cs typeface="Arial" panose="020B0604020202020204" pitchFamily="34" charset="0"/>
              </a:rPr>
              <a:t> </a:t>
            </a:r>
            <a:endParaRPr lang="en-GB" dirty="0">
              <a:latin typeface="Arial" panose="020B0604020202020204" pitchFamily="34" charset="0"/>
              <a:ea typeface="Geneva" panose="020B0503030404040204"/>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Direct spray into side of mouth.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Avoid inhalation as the mouth spray is being administered.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Maximum dose leads to higher average nicotine plasma concentrations than one 4mg gum or lozenge hourly (i.e. 28.8ng/mL vs 23.3ng/mL and 25.5ng/mL respectively).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Prescribing Guidelines:</a:t>
            </a:r>
            <a:r>
              <a:rPr lang="en-CA" b="1"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indent="-342900">
              <a:buSzPts val="1400"/>
              <a:buFont typeface="Symbol" panose="05050102010706020507" pitchFamily="18" charset="2"/>
              <a:buChar char=""/>
            </a:pPr>
            <a:r>
              <a:rPr lang="en-CA" sz="1200" dirty="0">
                <a:effectLst/>
                <a:latin typeface="Arial" panose="020B0604020202020204" pitchFamily="34" charset="0"/>
                <a:ea typeface="Geneva" panose="020B0503030404040204"/>
                <a:cs typeface="Arial" panose="020B0604020202020204" pitchFamily="34" charset="0"/>
              </a:rPr>
              <a:t>1 week’s supply =</a:t>
            </a:r>
            <a:r>
              <a:rPr lang="en-CA" dirty="0">
                <a:latin typeface="Arial" panose="020B0604020202020204" pitchFamily="34" charset="0"/>
                <a:ea typeface="Geneva" panose="020B0503030404040204"/>
                <a:cs typeface="Arial" panose="020B0604020202020204" pitchFamily="34" charset="0"/>
              </a:rPr>
              <a:t> </a:t>
            </a:r>
            <a:r>
              <a:rPr lang="en-CA" sz="1200" dirty="0">
                <a:effectLst/>
                <a:latin typeface="Arial" panose="020B0604020202020204" pitchFamily="34" charset="0"/>
                <a:ea typeface="Geneva" panose="020B0503030404040204"/>
                <a:cs typeface="Arial" panose="020B0604020202020204" pitchFamily="34" charset="0"/>
              </a:rPr>
              <a:t> 1 to 3 bottles of spray (each bottle is min 150 sprays).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12403282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rial" panose="020B0604020202020204" pitchFamily="34" charset="0"/>
                <a:cs typeface="Arial" panose="020B0604020202020204" pitchFamily="34" charset="0"/>
              </a:rPr>
              <a:t>In this module we will review the latest evidence on available treatments. </a:t>
            </a:r>
          </a:p>
          <a:p>
            <a:endParaRPr lang="en-US" sz="1200" dirty="0">
              <a:latin typeface="Arial" panose="020B0604020202020204" pitchFamily="34" charset="0"/>
              <a:cs typeface="Arial" panose="020B0604020202020204" pitchFamily="34" charset="0"/>
            </a:endParaRPr>
          </a:p>
          <a:p>
            <a:r>
              <a:rPr lang="en-US" sz="1200" dirty="0">
                <a:effectLst/>
                <a:latin typeface="Arial" panose="020B0604020202020204" pitchFamily="34" charset="0"/>
                <a:ea typeface="MS PGothic" panose="020B0600070205080204" pitchFamily="34" charset="-128"/>
                <a:cs typeface="Arial" panose="020B0604020202020204" pitchFamily="34" charset="0"/>
              </a:rPr>
              <a:t>We will look at how tobacco dependence medications and aids work, methods of administration, common side effects, key issues and communicating with patients about medications and aids.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400" dirty="0">
                <a:effectLst/>
                <a:latin typeface="Arial" panose="020B0604020202020204" pitchFamily="34" charset="0"/>
                <a:ea typeface="Times New Roman" panose="02020603050405020304" pitchFamily="18" charset="0"/>
                <a:cs typeface="Arial" panose="020B0604020202020204" pitchFamily="34" charset="0"/>
              </a:rPr>
              <a:t> </a:t>
            </a:r>
            <a:endParaRPr lang="en-GB" sz="14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8170090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latin typeface="Arial" panose="020B0604020202020204" pitchFamily="34" charset="0"/>
                <a:ea typeface="Geneva" panose="020B0503030404040204" pitchFamily="34" charset="0"/>
                <a:cs typeface="Arial" panose="020B0604020202020204" pitchFamily="34" charset="0"/>
              </a:rPr>
              <a:t>Ask participants to note any important points to tell patients in the chat or respond verbally.</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sz="1200" b="1" dirty="0">
                <a:latin typeface="Arial" panose="020B0604020202020204" pitchFamily="34" charset="0"/>
                <a:ea typeface="Geneva" panose="020B0503030404040204" pitchFamily="34" charset="0"/>
                <a:cs typeface="Arial" panose="020B0604020202020204" pitchFamily="34" charset="0"/>
              </a:rPr>
              <a:t>What it is</a:t>
            </a:r>
          </a:p>
          <a:p>
            <a:pPr marL="171450" marR="0" lvl="0" indent="-1714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altLang="en-US" sz="1200" dirty="0">
                <a:latin typeface="Arial" panose="020B0604020202020204" pitchFamily="34" charset="0"/>
                <a:ea typeface="Geneva" panose="020B0503030404040204" pitchFamily="34" charset="0"/>
                <a:cs typeface="Arial" panose="020B0604020202020204" pitchFamily="34" charset="0"/>
              </a:rPr>
              <a:t>The cartridges contain 15mg of nicotine, however only small amount of nicotine (2-4 mg) is typically absorbed from each cartridge. </a:t>
            </a: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eaLnBrk="1" hangingPunct="1">
              <a:spcBef>
                <a:spcPct val="0"/>
              </a:spcBef>
            </a:pPr>
            <a:r>
              <a:rPr lang="en-US" altLang="en-US" sz="1200" b="1" dirty="0">
                <a:latin typeface="Arial" panose="020B0604020202020204" pitchFamily="34" charset="0"/>
                <a:ea typeface="Geneva" panose="020B0503030404040204" pitchFamily="34" charset="0"/>
                <a:cs typeface="Arial" panose="020B0604020202020204" pitchFamily="34" charset="0"/>
              </a:rPr>
              <a:t>How it works</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Puffing on inhalator vaporises nicotine: absorbed into bloodstream through mouth &amp; throat</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Peak levels reached 15/20 minutes</a:t>
            </a:r>
            <a:endParaRPr lang="en-US" altLang="en-US" sz="1200" b="1" dirty="0">
              <a:latin typeface="Arial" panose="020B0604020202020204" pitchFamily="34" charset="0"/>
              <a:ea typeface="Geneva" panose="020B050303040404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r>
              <a:rPr lang="en-US" altLang="en-US" sz="1200" dirty="0">
                <a:latin typeface="Arial" panose="020B0604020202020204" pitchFamily="34" charset="0"/>
                <a:ea typeface="Geneva" panose="020B0503030404040204" pitchFamily="34" charset="0"/>
                <a:cs typeface="Arial" panose="020B0604020202020204" pitchFamily="34" charset="0"/>
              </a:rPr>
              <a:t>The inhalator does not deliver nicotine to the lungs – it is an oral device.</a:t>
            </a:r>
          </a:p>
          <a:p>
            <a:pPr marL="171450" indent="-171450" eaLnBrk="1" hangingPunct="1">
              <a:spcBef>
                <a:spcPct val="0"/>
              </a:spcBef>
              <a:buFont typeface="Arial" panose="020B0604020202020204" pitchFamily="34" charset="0"/>
              <a:buChar char="•"/>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marL="171450" indent="-171450" eaLnBrk="1" hangingPunct="1">
              <a:spcBef>
                <a:spcPct val="0"/>
              </a:spcBef>
              <a:buFont typeface="Arial" panose="020B0604020202020204" pitchFamily="34" charset="0"/>
              <a:buChar char="•"/>
            </a:pPr>
            <a:endParaRPr lang="en-US" altLang="en-US" sz="1200" dirty="0">
              <a:latin typeface="Arial" panose="020B0604020202020204" pitchFamily="34" charset="0"/>
              <a:ea typeface="Geneva" panose="020B0503030404040204" pitchFamily="34" charset="0"/>
              <a:cs typeface="Arial" panose="020B0604020202020204" pitchFamily="34" charset="0"/>
            </a:endParaRPr>
          </a:p>
          <a:p>
            <a:pPr marL="0" indent="0" eaLnBrk="1" hangingPunct="1">
              <a:spcBef>
                <a:spcPct val="0"/>
              </a:spcBef>
              <a:buFont typeface="Arial" panose="020B0604020202020204" pitchFamily="34" charset="0"/>
              <a:buNone/>
            </a:pPr>
            <a:r>
              <a:rPr lang="en-US" altLang="en-US" sz="1200" b="1" dirty="0">
                <a:latin typeface="Arial" panose="020B0604020202020204" pitchFamily="34" charset="0"/>
                <a:ea typeface="Geneva" panose="020B0503030404040204" pitchFamily="34" charset="0"/>
                <a:cs typeface="Arial" panose="020B0604020202020204" pitchFamily="34" charset="0"/>
              </a:rPr>
              <a:t>How it is used</a:t>
            </a:r>
          </a:p>
          <a:p>
            <a:pPr marL="171450" indent="-171450">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Each cartridge lasts approximately 40 minutes of</a:t>
            </a:r>
            <a:r>
              <a:rPr lang="en-GB" altLang="en-US" sz="1200" b="1" dirty="0">
                <a:latin typeface="Arial" panose="020B0604020202020204" pitchFamily="34" charset="0"/>
                <a:cs typeface="Arial" panose="020B0604020202020204" pitchFamily="34" charset="0"/>
              </a:rPr>
              <a:t> </a:t>
            </a:r>
            <a:r>
              <a:rPr lang="en-GB" altLang="en-US" sz="1200" dirty="0">
                <a:latin typeface="Arial" panose="020B0604020202020204" pitchFamily="34" charset="0"/>
                <a:cs typeface="Arial" panose="020B0604020202020204" pitchFamily="34" charset="0"/>
              </a:rPr>
              <a:t>intense use</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6 cartridges a day</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Special puffing technique</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Duration of treatment: up to 12 weeks</a:t>
            </a:r>
          </a:p>
          <a:p>
            <a:pPr eaLnBrk="1" hangingPunct="1"/>
            <a:endParaRPr lang="en-GB" altLang="en-US" sz="1200" dirty="0">
              <a:latin typeface="Arial" panose="020B0604020202020204" pitchFamily="34" charset="0"/>
              <a:cs typeface="Arial" panose="020B0604020202020204" pitchFamily="34" charset="0"/>
            </a:endParaRPr>
          </a:p>
          <a:p>
            <a:pPr eaLnBrk="1" hangingPunct="1">
              <a:buFont typeface="Wingdings" pitchFamily="2" charset="2"/>
              <a:buNone/>
            </a:pPr>
            <a:r>
              <a:rPr lang="en-GB" altLang="en-US" sz="1200" b="1" dirty="0">
                <a:latin typeface="Arial" panose="020B0604020202020204" pitchFamily="34" charset="0"/>
                <a:cs typeface="Arial" panose="020B0604020202020204" pitchFamily="34" charset="0"/>
              </a:rPr>
              <a:t>Prescribing guidelines</a:t>
            </a:r>
          </a:p>
          <a:p>
            <a:pPr marL="171450" indent="-171450" eaLnBrk="1" hangingPunct="1">
              <a:buFont typeface="Arial" panose="020B0604020202020204" pitchFamily="34" charset="0"/>
              <a:buChar char="•"/>
            </a:pPr>
            <a:r>
              <a:rPr lang="en-GB" altLang="en-US" sz="1200" dirty="0">
                <a:latin typeface="Arial" panose="020B0604020202020204" pitchFamily="34" charset="0"/>
                <a:cs typeface="Arial" panose="020B0604020202020204" pitchFamily="34" charset="0"/>
              </a:rPr>
              <a:t>1 week’s supply = 2 boxes of 42 cartridges (84 total)</a:t>
            </a:r>
          </a:p>
          <a:p>
            <a:pPr marL="171450" indent="-171450" eaLnBrk="1" hangingPunct="1">
              <a:spcBef>
                <a:spcPct val="0"/>
              </a:spcBef>
              <a:buFont typeface="Arial" panose="020B0604020202020204" pitchFamily="34" charset="0"/>
              <a:buChar char="•"/>
            </a:pPr>
            <a:endParaRPr lang="en-US" altLang="en-US" sz="1200" dirty="0">
              <a:latin typeface="Century Gothic" panose="020B0502020202020204" pitchFamily="34" charset="0"/>
              <a:ea typeface="Geneva" panose="020B0503030404040204" pitchFamily="34" charset="0"/>
              <a:cs typeface="Geneva" panose="020B050303040404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40931620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NRT Lozenges are available as regular lozenges and mini lozenges in different dosages and flavours.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4mg lozenge or mini lozenge is recommended for individuals with greater nicotine dependence (i.e. smoke within 30 minutes of waking in the morning).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Some patients worry that the product has more nicotine than their cigarettes; they can be reassured that the method of delivery is different meaning that nicotine is delivered much more slowly and in lower doses than in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Delivers nicotine to bloodstream through buccal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Peak levels reached within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oral absorption of the lozenge is better than the NRT gum.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MS PGothic" panose="020B0600070205080204" pitchFamily="34" charset="-128"/>
                <a:cs typeface="Arial" panose="020B0604020202020204" pitchFamily="34" charset="0"/>
              </a:rPr>
              <a:t>Initially 1 lozenge is used every 1-2 hours = 9-15 lozenges a day (then reduced gradually).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lozenges are placed in the mouth and allowed to dissolve, they can be rolled and parked against the gum (roll – park – roll technique).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The lozenge should not be chewed or swallowed.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Geneva" panose="020B0503030404040204"/>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Geneva" panose="020B0503030404040204"/>
                <a:cs typeface="Arial" panose="020B0604020202020204" pitchFamily="34" charset="0"/>
              </a:rPr>
              <a:t>1 week’s supply = 1 x box of 72 &amp; 1 box of 36</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1739333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Arial" panose="020B0604020202020204" pitchFamily="34" charset="0"/>
                <a:ea typeface="Geneva" panose="020B0503030404040204"/>
                <a:cs typeface="Arial" panose="020B0604020202020204" pitchFamily="34" charset="0"/>
              </a:rPr>
              <a:t>Ask participants to note how they would advise patients to use the lozenge in the chat or respond verbally</a:t>
            </a:r>
            <a:endParaRPr lang="en-GB" sz="1200" b="1" dirty="0">
              <a:effectLst/>
              <a:latin typeface="Arial" panose="020B0604020202020204" pitchFamily="34" charset="0"/>
              <a:ea typeface="Geneva" panose="020B0503030404040204"/>
              <a:cs typeface="Arial" panose="020B0604020202020204" pitchFamily="34" charset="0"/>
            </a:endParaRPr>
          </a:p>
          <a:p>
            <a:endParaRPr lang="en-GB" sz="1200" b="1" dirty="0">
              <a:effectLst/>
              <a:latin typeface="Arial" panose="020B0604020202020204" pitchFamily="34" charset="0"/>
              <a:ea typeface="Geneva" panose="020B0503030404040204"/>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The NRT microtab is a small tablet containing nicotine (2mg).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Each tablet delivers nicotine to the bloodstream via the buccal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in about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Used sub-lingually:  held until dissolved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16-40 tablets are used per day and gradually reduced between 6 and 12 weeks.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The microtab should not be chewed or swallowed.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228600" algn="l"/>
              </a:tabLst>
            </a:pPr>
            <a:r>
              <a:rPr lang="en-GB" sz="1200" dirty="0">
                <a:effectLst/>
                <a:latin typeface="Arial" panose="020B0604020202020204" pitchFamily="34" charset="0"/>
                <a:ea typeface="Geneva" panose="020B0503030404040204"/>
                <a:cs typeface="Arial" panose="020B0604020202020204" pitchFamily="34" charset="0"/>
              </a:rPr>
              <a:t>1 week’s supply = 2 boxes of 100 each.</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eaLnBrk="1" hangingPunct="1">
              <a:buFont typeface="Arial" panose="020B0604020202020204" pitchFamily="34" charset="0"/>
              <a:buChar char="•"/>
            </a:pPr>
            <a:endParaRPr lang="en-GB" altLang="en-US" sz="800" dirty="0">
              <a:latin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24039174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CA" b="1" dirty="0">
                <a:solidFill>
                  <a:srgbClr val="3F3F3F"/>
                </a:solidFill>
                <a:effectLst/>
                <a:latin typeface="Arial" panose="020B0604020202020204" pitchFamily="34" charset="0"/>
                <a:cs typeface="Arial" panose="020B0604020202020204" pitchFamily="34" charset="0"/>
              </a:rPr>
              <a:t>Mental health service providers rarely allow access to NRT gum. </a:t>
            </a:r>
          </a:p>
          <a:p>
            <a:endParaRPr lang="en-CA" dirty="0">
              <a:solidFill>
                <a:srgbClr val="3F3F3F"/>
              </a:solidFill>
              <a:effectLst/>
              <a:latin typeface="Arial" panose="020B0604020202020204" pitchFamily="34" charset="0"/>
              <a:cs typeface="Arial" panose="020B0604020202020204" pitchFamily="34" charset="0"/>
            </a:endParaRPr>
          </a:p>
          <a:p>
            <a:r>
              <a:rPr lang="en-CA" dirty="0">
                <a:solidFill>
                  <a:srgbClr val="3F3F3F"/>
                </a:solidFill>
                <a:effectLst/>
                <a:latin typeface="Arial" panose="020B0604020202020204" pitchFamily="34" charset="0"/>
                <a:cs typeface="Arial" panose="020B0604020202020204" pitchFamily="34" charset="0"/>
              </a:rPr>
              <a:t>We need to flag this as a concern, as blanket restrictions on lifesaving medications are unreasonable and unjustified. TDAs need to challenge any such restrictions and make sure that appropriate risk assessments are in place for patients. </a:t>
            </a:r>
          </a:p>
          <a:p>
            <a:endParaRPr lang="en-US" sz="1200" b="1" dirty="0">
              <a:effectLst/>
              <a:latin typeface="Arial" panose="020B0604020202020204" pitchFamily="34" charset="0"/>
              <a:ea typeface="Geneva" panose="020B0503030404040204"/>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NRT gum comes in several flavours (fruit, mint, liquorice or plain) and in 2mg and 4mg strengths; the 4mg gum is recommended for more dependent people who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Delivers nicotine to bloodstream through buccal mucosa </a:t>
            </a:r>
            <a:r>
              <a:rPr lang="en-GB" sz="1200" dirty="0">
                <a:effectLst/>
                <a:latin typeface="Arial" panose="020B0604020202020204" pitchFamily="34" charset="0"/>
                <a:ea typeface="MS PGothic" panose="020B0600070205080204" pitchFamily="34" charset="-128"/>
                <a:cs typeface="Arial" panose="020B0604020202020204" pitchFamily="34" charset="0"/>
              </a:rPr>
              <a:t>(the lining of mouth and throat)</a:t>
            </a:r>
            <a:r>
              <a:rPr lang="en-CA" sz="1200" dirty="0">
                <a:effectLst/>
                <a:latin typeface="Arial" panose="020B0604020202020204" pitchFamily="34" charset="0"/>
                <a:ea typeface="Geneva" panose="020B0503030404040204"/>
                <a:cs typeface="Arial" panose="020B0604020202020204" pitchFamily="34" charset="0"/>
              </a:rPr>
              <a:t>.</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in about 30 minutes.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Absorption rates: approx. 0.9mg per 2mg piece &amp; 1.2mg per 4mg piece.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Absorption rates: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0.9 mg per 2 mg piece.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1.2 mg per 4 mg piece.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b="1" dirty="0">
                <a:effectLst/>
                <a:latin typeface="Arial" panose="020B0604020202020204" pitchFamily="34" charset="0"/>
                <a:ea typeface="Geneva" panose="020B0503030404040204"/>
                <a:cs typeface="Arial" panose="020B0604020202020204" pitchFamily="34" charset="0"/>
              </a:rPr>
              <a:t>U</a:t>
            </a:r>
            <a:r>
              <a:rPr lang="en-US" sz="1200" dirty="0">
                <a:effectLst/>
                <a:latin typeface="Arial" panose="020B0604020202020204" pitchFamily="34" charset="0"/>
                <a:ea typeface="Geneva" panose="020B0503030404040204"/>
                <a:cs typeface="Arial" panose="020B0604020202020204" pitchFamily="34" charset="0"/>
              </a:rPr>
              <a:t>sed regularly throughout the day to maintain blood-nicotine levels and ad hoc in anticipation of high-risk times.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It is recommended that up to 15 pieces of gum should be used per day.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Special ‘chew and park’ technique.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Geneva" panose="020B0503030404040204"/>
                <a:cs typeface="Arial" panose="020B0604020202020204" pitchFamily="34" charset="0"/>
              </a:rPr>
              <a:t>The gum tends to stick to dentures and may not be appropriate for use in people with complicated dental work.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Mouth ulcers are a consequence of stopping smoking and not a side effect of using nicotine gum.</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1 week’s supply = 1 box of 105 (Nicorette) or 96 (Nicotinell).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dirty="0"/>
          </a:p>
        </p:txBody>
      </p:sp>
    </p:spTree>
    <p:extLst>
      <p:ext uri="{BB962C8B-B14F-4D97-AF65-F5344CB8AC3E}">
        <p14:creationId xmlns:p14="http://schemas.microsoft.com/office/powerpoint/2010/main" val="4133494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dirty="0">
                <a:effectLst/>
                <a:latin typeface="Arial" panose="020B0604020202020204" pitchFamily="34" charset="0"/>
                <a:ea typeface="Geneva" panose="020B0503030404040204"/>
                <a:cs typeface="Arial" panose="020B0604020202020204" pitchFamily="34" charset="0"/>
              </a:rPr>
              <a:t>Ask participants to note any important points to tell patients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Geneva" panose="020B0503030404040204"/>
                <a:cs typeface="Arial" panose="020B0604020202020204" pitchFamily="34" charset="0"/>
              </a:rPr>
              <a:t>Bottled nicotine solution 10mg/ml (Nicorette)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Delivers nicotine to bloodstream through nasal mucosa.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Geneva" panose="020B0503030404040204"/>
                <a:cs typeface="Arial" panose="020B0604020202020204" pitchFamily="34" charset="0"/>
              </a:rPr>
              <a:t>Peak levels reached about 10 minutes after each shot – the</a:t>
            </a:r>
            <a:r>
              <a:rPr lang="en-US" sz="1200" dirty="0">
                <a:effectLst/>
                <a:latin typeface="Arial" panose="020B0604020202020204" pitchFamily="34" charset="0"/>
                <a:ea typeface="Geneva" panose="020B0503030404040204"/>
                <a:cs typeface="Arial" panose="020B0604020202020204" pitchFamily="34" charset="0"/>
              </a:rPr>
              <a:t> nasal spray has the advantage of delivering a relatively high dose of nicotine, helping to suppress withdrawal symptoms relatively quickly (useful in response to breakthrough urges to smoke).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Remove the protective cap.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Prime the spray by placing the nozzle between first and second finger with the thumb on the bottom of the bottle.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Press firmly and quickly until a fine spray appears; this can take a few ‘pumps’.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Insert the spray tip into one nostril, pointing the top towards the side and back of the nose. Press firmly and quickly.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Give a spray into the other nostril.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1–2 shots of spray in each nostril every hour, initially at least 30 shots a day.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Side effects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MS PGothic" panose="020B0600070205080204" pitchFamily="34" charset="-128"/>
                <a:cs typeface="Arial" panose="020B0604020202020204" pitchFamily="34" charset="0"/>
              </a:rPr>
              <a:t>During the first two days of treatment, nasal irritation, sneezing, running nose, watering eyes, cough. Both the frequency and severity declines with continued use. Other possible side effects include nausea, headache.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Geneva" panose="020B0503030404040204"/>
                <a:cs typeface="Arial" panose="020B0604020202020204" pitchFamily="34" charset="0"/>
              </a:rPr>
              <a:t>Prescribing guidelines:</a:t>
            </a:r>
            <a:r>
              <a:rPr lang="en-GB" sz="1200" dirty="0">
                <a:effectLst/>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Geneva" panose="020B0503030404040204"/>
                <a:cs typeface="Arial" panose="020B0604020202020204" pitchFamily="34" charset="0"/>
              </a:rPr>
              <a:t>1 week’s supply = 2 x 10ml bottles (Each bottle – 200 sprays – 6 days)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endParaRPr lang="en-GB" altLang="en-US" sz="1200" dirty="0">
              <a:solidFill>
                <a:schemeClr val="tx1"/>
              </a:solidFill>
              <a:latin typeface="Arial" panose="020B0604020202020204" pitchFamily="34"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dirty="0"/>
          </a:p>
        </p:txBody>
      </p:sp>
    </p:spTree>
    <p:extLst>
      <p:ext uri="{BB962C8B-B14F-4D97-AF65-F5344CB8AC3E}">
        <p14:creationId xmlns:p14="http://schemas.microsoft.com/office/powerpoint/2010/main" val="3065248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latin typeface="Arial" panose="020B0604020202020204" pitchFamily="34" charset="0"/>
                <a:cs typeface="Arial" panose="020B0604020202020204" pitchFamily="34" charset="0"/>
              </a:rPr>
              <a:t>Healthcare professionals and patients worry about side effects of NRT.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It is important to highlight that most side effects are mild to moderate and can be managed using some simple strategies.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Other than an allergic reaction, rarely are side effects a reason to discontinue the treatment and, if a patient does need to discontinue NRT, they should be supported with switching to another product or aid.</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As mentioned earlier, many side effects occur because of incorrect use and so reviewing how the products are being used and providing advice can be helpful.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It is helpful to have good working knowledge of how we can address side effects should they occur so that patients can continue treatment.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Let’s review the frequency of side effects and strategies that can be used to alleviate them. </a:t>
            </a:r>
            <a:r>
              <a:rPr lang="en-US" b="1" dirty="0">
                <a:latin typeface="Arial" panose="020B0604020202020204" pitchFamily="34" charset="0"/>
                <a:cs typeface="Arial" panose="020B0604020202020204" pitchFamily="34" charset="0"/>
              </a:rPr>
              <a:t>[Review strategies on slide]</a:t>
            </a:r>
          </a:p>
          <a:p>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There are a few side effects, such as difficulty sleeping, which are also nicotine withdrawal symptoms. It can be helpful to be aware of this and, alongside exploring strategies like removing the patch at bedtime, advise patients that it a common occurrence in the early period of stopping smoking and sleep tends to improve in the first couple of weeks after stopping.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latin typeface="Arial" panose="020B0604020202020204" pitchFamily="34" charset="0"/>
                <a:cs typeface="Arial" panose="020B0604020202020204" pitchFamily="34" charset="0"/>
              </a:rPr>
              <a:t>Importantly, NRT products are very safe, and there is little concern about effects on mental health patient recovery. </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dirty="0"/>
          </a:p>
        </p:txBody>
      </p:sp>
    </p:spTree>
    <p:extLst>
      <p:ext uri="{BB962C8B-B14F-4D97-AF65-F5344CB8AC3E}">
        <p14:creationId xmlns:p14="http://schemas.microsoft.com/office/powerpoint/2010/main" val="26501355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b="1" dirty="0">
                <a:effectLst/>
                <a:latin typeface="Arial" panose="020B0604020202020204" pitchFamily="34" charset="0"/>
                <a:ea typeface="Times New Roman" panose="02020603050405020304" pitchFamily="18" charset="0"/>
                <a:cs typeface="Arial" panose="020B0604020202020204" pitchFamily="34" charset="0"/>
              </a:rPr>
              <a:t>[Invite participants to write in the chat or raise their hand ask questions, make comments, reflections, etc.]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a:effectLst/>
                <a:latin typeface="Arial" panose="020B0604020202020204" pitchFamily="34" charset="0"/>
                <a:ea typeface="Times New Roman" panose="02020603050405020304" pitchFamily="18" charset="0"/>
                <a:cs typeface="Arial" panose="020B0604020202020204" pitchFamily="34" charset="0"/>
              </a:rPr>
              <a:t> </a:t>
            </a:r>
            <a:endParaRPr lang="en-GB" sz="1200" kern="10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dirty="0"/>
          </a:p>
        </p:txBody>
      </p:sp>
    </p:spTree>
    <p:extLst>
      <p:ext uri="{BB962C8B-B14F-4D97-AF65-F5344CB8AC3E}">
        <p14:creationId xmlns:p14="http://schemas.microsoft.com/office/powerpoint/2010/main" val="27519956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CB33A-A85B-E4E9-1C2A-AE08F522B2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36B2F7-72BD-C611-0826-E406516A98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37702F-F0B3-2504-B6BA-0FF77EE106C1}"/>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F9C426B-C118-259F-79EC-0842163D7049}"/>
              </a:ext>
            </a:extLst>
          </p:cNvPr>
          <p:cNvSpPr>
            <a:spLocks noGrp="1"/>
          </p:cNvSpPr>
          <p:nvPr>
            <p:ph type="sldNum" sz="quarter" idx="5"/>
          </p:nvPr>
        </p:nvSpPr>
        <p:spPr/>
        <p:txBody>
          <a:bodyPr/>
          <a:lstStyle/>
          <a:p>
            <a:pPr>
              <a:defRPr/>
            </a:pPr>
            <a:fld id="{242A2382-4541-B845-B6D5-E8B5A330E247}" type="slidenum">
              <a:rPr lang="en-US" smtClean="0"/>
              <a:pPr>
                <a:defRPr/>
              </a:pPr>
              <a:t>27</a:t>
            </a:fld>
            <a:endParaRPr lang="en-US" dirty="0"/>
          </a:p>
        </p:txBody>
      </p:sp>
    </p:spTree>
    <p:extLst>
      <p:ext uri="{BB962C8B-B14F-4D97-AF65-F5344CB8AC3E}">
        <p14:creationId xmlns:p14="http://schemas.microsoft.com/office/powerpoint/2010/main" val="500448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All tobacco dependence aids reduce nicotine withdrawal symptoms and reduce urges to smoke, and they do this in three ways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4278148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Firstly, they reduce “nicotine hunger” – in other words they reduce the need to smoke caused by reduced nicotine concentrations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1405892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dirty="0">
                <a:effectLst/>
                <a:latin typeface="Arial" panose="020B0604020202020204" pitchFamily="34" charset="0"/>
                <a:ea typeface="Geneva" panose="020B0503030404040204"/>
                <a:cs typeface="Arial" panose="020B0604020202020204" pitchFamily="34" charset="0"/>
              </a:rPr>
              <a:t>Secondly, they reduce acute urges to smoke driven by smoking cues </a:t>
            </a:r>
            <a:r>
              <a:rPr lang="en-GB" sz="1200" b="1" dirty="0">
                <a:effectLst/>
                <a:latin typeface="Arial" panose="020B0604020202020204" pitchFamily="34" charset="0"/>
                <a:ea typeface="Geneva" panose="020B0503030404040204"/>
                <a:cs typeface="Arial" panose="020B0604020202020204" pitchFamily="34" charset="0"/>
              </a:rPr>
              <a:t>[move to next slide]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3613692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Geneva" panose="020B0503030404040204"/>
                <a:cs typeface="Arial" panose="020B0604020202020204" pitchFamily="34" charset="0"/>
              </a:rPr>
              <a:t>And thirdly, and this is particularly the case with specific stop smoking medications, they reduce the reward from nicotine if a person does smoke – by blocking nicotine reward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3984383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dirty="0">
                <a:effectLst/>
                <a:latin typeface="Arial" panose="020B0604020202020204" pitchFamily="34" charset="0"/>
                <a:ea typeface="MS PGothic"/>
                <a:cs typeface="Arial" panose="020B0604020202020204" pitchFamily="34" charset="0"/>
              </a:rPr>
              <a:t>The three aids with greatest efficacy on long term abstinence rates are:</a:t>
            </a:r>
            <a:r>
              <a:rPr lang="en-US" dirty="0">
                <a:latin typeface="Arial" panose="020B0604020202020204" pitchFamily="34" charset="0"/>
                <a:ea typeface="MS PGothic"/>
                <a:cs typeface="Arial" panose="020B0604020202020204" pitchFamily="34" charset="0"/>
              </a:rPr>
              <a:t> </a:t>
            </a:r>
            <a:endParaRPr lang="en-GB" dirty="0">
              <a:latin typeface="Arial" panose="020B0604020202020204" pitchFamily="34" charset="0"/>
              <a:ea typeface="MS PGothic" panose="020B0600070205080204" pitchFamily="34" charset="-128"/>
              <a:cs typeface="Arial" panose="020B0604020202020204" pitchFamily="34" charset="0"/>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Combination NRT (two products)</a:t>
            </a:r>
            <a:r>
              <a:rPr lang="en-CA" sz="1200" dirty="0">
                <a:effectLst/>
                <a:latin typeface="Arial" panose="020B0604020202020204" pitchFamily="34" charset="0"/>
                <a:ea typeface="MS PGothic"/>
                <a:cs typeface="Arial" panose="020B0604020202020204" pitchFamily="34" charset="0"/>
              </a:rPr>
              <a:t> – 2.5 times more likely to quit</a:t>
            </a:r>
            <a:endParaRPr lang="en-GB" sz="1200" b="0" dirty="0">
              <a:effectLst/>
              <a:latin typeface="Arial" panose="020B0604020202020204" pitchFamily="34" charset="0"/>
              <a:ea typeface="MS PGothic"/>
              <a:cs typeface="Arial" panose="020B0604020202020204" pitchFamily="34" charset="0"/>
            </a:endParaRPr>
          </a:p>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CA" sz="1200" b="1" dirty="0">
                <a:effectLst/>
                <a:latin typeface="Arial" panose="020B0604020202020204" pitchFamily="34" charset="0"/>
                <a:ea typeface="MS PGothic"/>
                <a:cs typeface="Arial" panose="020B0604020202020204" pitchFamily="34" charset="0"/>
              </a:rPr>
              <a:t>Nicotine analogues (Varenicline and cytisine)</a:t>
            </a:r>
            <a:r>
              <a:rPr lang="en-CA" sz="1200" dirty="0">
                <a:effectLst/>
                <a:latin typeface="Arial" panose="020B0604020202020204" pitchFamily="34" charset="0"/>
                <a:ea typeface="MS PGothic"/>
                <a:cs typeface="Arial" panose="020B0604020202020204" pitchFamily="34" charset="0"/>
              </a:rPr>
              <a:t> – 3 times more likely to quit (at present varenicline is not available in the UK).</a:t>
            </a:r>
            <a:r>
              <a:rPr lang="en-CA" b="1" dirty="0">
                <a:solidFill>
                  <a:srgbClr val="3F3F3F"/>
                </a:solidFill>
                <a:effectLst/>
                <a:latin typeface="Arial" panose="020B0604020202020204" pitchFamily="34" charset="0"/>
                <a:cs typeface="Arial" panose="020B0604020202020204" pitchFamily="34" charset="0"/>
              </a:rPr>
              <a:t> Cytisine</a:t>
            </a:r>
            <a:r>
              <a:rPr lang="en-CA" dirty="0">
                <a:solidFill>
                  <a:srgbClr val="3F3F3F"/>
                </a:solidFill>
                <a:effectLst/>
                <a:latin typeface="Arial" panose="020B0604020202020204" pitchFamily="34" charset="0"/>
                <a:cs typeface="Arial" panose="020B0604020202020204" pitchFamily="34" charset="0"/>
              </a:rPr>
              <a:t> is a new nicotine </a:t>
            </a:r>
            <a:r>
              <a:rPr lang="en-CA" dirty="0">
                <a:solidFill>
                  <a:srgbClr val="3F3F3F"/>
                </a:solidFill>
                <a:latin typeface="Arial" panose="020B0604020202020204" pitchFamily="34" charset="0"/>
                <a:cs typeface="Arial" panose="020B0604020202020204" pitchFamily="34" charset="0"/>
              </a:rPr>
              <a:t>analogue</a:t>
            </a:r>
            <a:r>
              <a:rPr lang="en-CA" dirty="0">
                <a:solidFill>
                  <a:srgbClr val="3F3F3F"/>
                </a:solidFill>
                <a:effectLst/>
                <a:latin typeface="Arial" panose="020B0604020202020204" pitchFamily="34" charset="0"/>
                <a:cs typeface="Arial" panose="020B0604020202020204" pitchFamily="34" charset="0"/>
              </a:rPr>
              <a:t> that was not considered by NG209, but has been approved by MHRA and has been available since January 2024.</a:t>
            </a:r>
            <a:endParaRPr lang="en-GB" sz="1200" b="0" dirty="0">
              <a:effectLst/>
              <a:latin typeface="Arial" panose="020B0604020202020204" pitchFamily="34" charset="0"/>
              <a:ea typeface="MS PGothic"/>
              <a:cs typeface="Arial" panose="020B0604020202020204" pitchFamily="34" charset="0"/>
            </a:endParaRPr>
          </a:p>
          <a:p>
            <a:pPr marL="171450" indent="-171450">
              <a:buFont typeface="Arial" panose="020B0604020202020204" pitchFamily="34" charset="0"/>
              <a:buChar char="•"/>
            </a:pPr>
            <a:r>
              <a:rPr lang="en-CA" sz="1200" b="1" dirty="0">
                <a:effectLst/>
                <a:latin typeface="Arial" panose="020B0604020202020204" pitchFamily="34" charset="0"/>
                <a:ea typeface="MS PGothic"/>
                <a:cs typeface="Arial" panose="020B0604020202020204" pitchFamily="34" charset="0"/>
              </a:rPr>
              <a:t>Nicotine vapes (also known as electronic cigarettes or e-cigarettes)</a:t>
            </a:r>
            <a:r>
              <a:rPr lang="en-CA" sz="1200" dirty="0">
                <a:effectLst/>
                <a:latin typeface="Arial" panose="020B0604020202020204" pitchFamily="34" charset="0"/>
                <a:ea typeface="MS PGothic"/>
                <a:cs typeface="Arial" panose="020B0604020202020204" pitchFamily="34" charset="0"/>
              </a:rPr>
              <a:t> – </a:t>
            </a:r>
            <a:r>
              <a:rPr lang="en-US" sz="1200" dirty="0">
                <a:effectLst/>
                <a:latin typeface="Arial" panose="020B0604020202020204" pitchFamily="34" charset="0"/>
                <a:ea typeface="Geneva" panose="020B0503030404040204"/>
                <a:cs typeface="Arial" panose="020B0604020202020204" pitchFamily="34" charset="0"/>
              </a:rPr>
              <a:t>vapes are a first choice tobacco dependence aid</a:t>
            </a:r>
            <a:r>
              <a:rPr lang="en-US" dirty="0">
                <a:latin typeface="Arial" panose="020B0604020202020204" pitchFamily="34" charset="0"/>
                <a:ea typeface="Geneva" panose="020B0503030404040204"/>
                <a:cs typeface="Arial" panose="020B0604020202020204" pitchFamily="34" charset="0"/>
              </a:rPr>
              <a:t> for adults who smoke</a:t>
            </a:r>
            <a:r>
              <a:rPr lang="en-US" sz="1200" dirty="0">
                <a:effectLst/>
                <a:latin typeface="Arial" panose="020B0604020202020204" pitchFamily="34" charset="0"/>
                <a:ea typeface="Geneva" panose="020B0503030404040204"/>
                <a:cs typeface="Arial" panose="020B0604020202020204" pitchFamily="34" charset="0"/>
              </a:rPr>
              <a:t>. This addition was made as part of the 2021 NICE update and a reflection of evidence reviews looking at the safety and efficacy of vapes as a </a:t>
            </a:r>
            <a:r>
              <a:rPr lang="en-US" sz="1200" dirty="0">
                <a:effectLst/>
                <a:latin typeface="Arial" panose="020B0604020202020204" pitchFamily="34" charset="0"/>
                <a:ea typeface="MS PGothic"/>
                <a:cs typeface="Arial" panose="020B0604020202020204" pitchFamily="34" charset="0"/>
              </a:rPr>
              <a:t>tobacco dependence </a:t>
            </a:r>
            <a:r>
              <a:rPr lang="en-US" sz="1200" dirty="0">
                <a:effectLst/>
                <a:latin typeface="Arial" panose="020B0604020202020204" pitchFamily="34" charset="0"/>
                <a:ea typeface="Geneva" panose="020B0503030404040204"/>
                <a:cs typeface="Arial" panose="020B0604020202020204" pitchFamily="34" charset="0"/>
              </a:rPr>
              <a:t>aid which have been conducted by numerous authorities, including the Office for Health Improvement and Disparities (formerly Public Health England).</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p>
          <a:p>
            <a:r>
              <a:rPr lang="en-CA" sz="1200" dirty="0">
                <a:effectLst/>
                <a:latin typeface="Arial" panose="020B0604020202020204" pitchFamily="34" charset="0"/>
                <a:ea typeface="MS PGothic"/>
                <a:cs typeface="Arial" panose="020B0604020202020204" pitchFamily="34" charset="0"/>
              </a:rPr>
              <a:t>Products that are less effective and would normally be your second choice include:</a:t>
            </a:r>
            <a:r>
              <a:rPr lang="en-CA"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800100" lvl="1" indent="-342900">
              <a:buFont typeface="Symbol" panose="05050102010706020507" pitchFamily="18" charset="2"/>
              <a:buChar char=""/>
            </a:pPr>
            <a:r>
              <a:rPr lang="en-CA" sz="1200" b="1" dirty="0">
                <a:effectLst/>
                <a:latin typeface="Arial" panose="020B0604020202020204" pitchFamily="34" charset="0"/>
                <a:ea typeface="MS PGothic"/>
                <a:cs typeface="Arial" panose="020B0604020202020204" pitchFamily="34" charset="0"/>
              </a:rPr>
              <a:t>Single NRT (one product)</a:t>
            </a:r>
            <a:r>
              <a:rPr lang="en-CA" sz="1200" dirty="0">
                <a:effectLst/>
                <a:latin typeface="Arial" panose="020B0604020202020204" pitchFamily="34" charset="0"/>
                <a:ea typeface="MS PGothic"/>
                <a:cs typeface="Arial" panose="020B0604020202020204" pitchFamily="34" charset="0"/>
              </a:rPr>
              <a:t> </a:t>
            </a:r>
            <a:r>
              <a:rPr lang="en-GB" sz="1200" dirty="0">
                <a:effectLst/>
                <a:latin typeface="Arial" panose="020B0604020202020204" pitchFamily="34" charset="0"/>
                <a:ea typeface="MS PGothic"/>
                <a:cs typeface="Arial" panose="020B0604020202020204" pitchFamily="34" charset="0"/>
              </a:rPr>
              <a:t>–</a:t>
            </a:r>
            <a:r>
              <a:rPr lang="en-CA" sz="1200" dirty="0">
                <a:effectLst/>
                <a:latin typeface="Arial" panose="020B0604020202020204" pitchFamily="34" charset="0"/>
                <a:ea typeface="MS PGothic"/>
                <a:cs typeface="Arial" panose="020B0604020202020204" pitchFamily="34" charset="0"/>
              </a:rPr>
              <a:t> 1.6 to 2 times more likely to quit</a:t>
            </a:r>
            <a:endParaRPr lang="en-GB" sz="1200" dirty="0">
              <a:effectLst/>
              <a:latin typeface="Arial" panose="020B0604020202020204" pitchFamily="34" charset="0"/>
              <a:ea typeface="MS PGothic"/>
              <a:cs typeface="Arial" panose="020B0604020202020204" pitchFamily="34" charset="0"/>
            </a:endParaRPr>
          </a:p>
          <a:p>
            <a:pPr marL="800100" lvl="1" indent="-342900">
              <a:buFont typeface="Symbol" panose="05050102010706020507" pitchFamily="18" charset="2"/>
              <a:buChar char=""/>
            </a:pPr>
            <a:r>
              <a:rPr lang="en-CA" sz="1200" b="1" dirty="0">
                <a:effectLst/>
                <a:latin typeface="Arial" panose="020B0604020202020204" pitchFamily="34" charset="0"/>
                <a:ea typeface="MS PGothic"/>
                <a:cs typeface="Arial" panose="020B0604020202020204" pitchFamily="34" charset="0"/>
              </a:rPr>
              <a:t>Bupropion</a:t>
            </a:r>
            <a:r>
              <a:rPr lang="en-CA" sz="1200" dirty="0">
                <a:effectLst/>
                <a:latin typeface="Arial" panose="020B0604020202020204" pitchFamily="34" charset="0"/>
                <a:ea typeface="MS PGothic"/>
                <a:cs typeface="Arial" panose="020B0604020202020204" pitchFamily="34" charset="0"/>
              </a:rPr>
              <a:t> </a:t>
            </a:r>
            <a:r>
              <a:rPr lang="en-GB" sz="1200" dirty="0">
                <a:effectLst/>
                <a:latin typeface="Arial" panose="020B0604020202020204" pitchFamily="34" charset="0"/>
                <a:ea typeface="MS PGothic"/>
                <a:cs typeface="Arial" panose="020B0604020202020204" pitchFamily="34" charset="0"/>
              </a:rPr>
              <a:t>–</a:t>
            </a:r>
            <a:r>
              <a:rPr lang="en-CA" sz="1200" dirty="0">
                <a:effectLst/>
                <a:latin typeface="Arial" panose="020B0604020202020204" pitchFamily="34" charset="0"/>
                <a:ea typeface="MS PGothic"/>
                <a:cs typeface="Arial" panose="020B0604020202020204" pitchFamily="34" charset="0"/>
              </a:rPr>
              <a:t> 2 times more likely to quit</a:t>
            </a:r>
            <a:endParaRPr lang="en-GB" sz="1200" dirty="0">
              <a:effectLst/>
              <a:latin typeface="Arial" panose="020B0604020202020204" pitchFamily="34" charset="0"/>
              <a:ea typeface="MS PGothic"/>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effectLst/>
                <a:latin typeface="Arial" panose="020B0604020202020204" pitchFamily="34" charset="0"/>
                <a:ea typeface="MS PGothic"/>
                <a:cs typeface="Arial" panose="020B0604020202020204" pitchFamily="34" charset="0"/>
              </a:rPr>
              <a:t>First choice tobacco dependence aids (combination NRT, nicotine vapes and nicotine analogues) have been shown to be most effective in increasing rates of long-term smoking abstinence and outperform NRT monotherapy or bupropion.</a:t>
            </a:r>
            <a:r>
              <a:rPr lang="en-US" dirty="0">
                <a:latin typeface="Arial" panose="020B0604020202020204" pitchFamily="34" charset="0"/>
                <a:ea typeface="MS PGothic"/>
                <a:cs typeface="Arial" panose="020B0604020202020204" pitchFamily="34" charset="0"/>
              </a:rPr>
              <a:t> </a:t>
            </a:r>
            <a:r>
              <a:rPr lang="en-CA" sz="1200" dirty="0">
                <a:effectLst/>
                <a:latin typeface="Arial" panose="020B0604020202020204" pitchFamily="34" charset="0"/>
                <a:ea typeface="MS PGothic"/>
                <a:cs typeface="Arial" panose="020B0604020202020204" pitchFamily="34" charset="0"/>
              </a:rPr>
              <a:t>All of these products are safe to use with adults who smoke with just a few exceptions.</a:t>
            </a:r>
            <a:r>
              <a:rPr lang="en-CA" dirty="0">
                <a:latin typeface="Arial" panose="020B0604020202020204" pitchFamily="34" charset="0"/>
                <a:ea typeface="MS PGothic"/>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a:ea typeface="MS PGothic"/>
                <a:cs typeface="Arial"/>
              </a:rPr>
              <a:t>Combining </a:t>
            </a:r>
            <a:r>
              <a:rPr lang="en-US" sz="1200" dirty="0">
                <a:effectLst/>
                <a:latin typeface="Arial"/>
                <a:ea typeface="MS PGothic"/>
                <a:cs typeface="Arial"/>
              </a:rPr>
              <a:t>tobacco dependence </a:t>
            </a:r>
            <a:r>
              <a:rPr lang="en-CA" sz="1200" dirty="0">
                <a:effectLst/>
                <a:latin typeface="Arial"/>
                <a:ea typeface="MS PGothic"/>
                <a:cs typeface="Arial"/>
              </a:rPr>
              <a:t>medications and vapes with behavioural counselling further increases success with </a:t>
            </a:r>
            <a:r>
              <a:rPr lang="en-CA" dirty="0">
                <a:latin typeface="Arial"/>
                <a:ea typeface="MS PGothic"/>
                <a:cs typeface="Arial"/>
              </a:rPr>
              <a:t>stopping</a:t>
            </a:r>
            <a:r>
              <a:rPr lang="en-CA" sz="1200" dirty="0">
                <a:effectLst/>
                <a:latin typeface="Arial"/>
                <a:ea typeface="MS PGothic"/>
                <a:cs typeface="Arial"/>
              </a:rPr>
              <a:t>.</a:t>
            </a:r>
            <a:r>
              <a:rPr lang="en-US" sz="1200" dirty="0">
                <a:effectLst/>
                <a:latin typeface="Arial"/>
                <a:ea typeface="Geneva" panose="020B0503030404040204"/>
                <a:cs typeface="Arial"/>
              </a:rPr>
              <a:t> Behavioural support can help patients have a realistic expectation of the aids, select the right aid and dose, use it properly, use enough of it for long enough and be aware of side effects and how to deal with them.</a:t>
            </a:r>
            <a:r>
              <a:rPr lang="en-US" dirty="0">
                <a:latin typeface="Arial"/>
                <a:ea typeface="Geneva" panose="020B0503030404040204"/>
                <a:cs typeface="Arial"/>
              </a:rPr>
              <a:t> </a:t>
            </a:r>
            <a:endParaRPr lang="en-GB" sz="1200" dirty="0">
              <a:effectLst/>
              <a:latin typeface="Arial"/>
              <a:ea typeface="Times New Roman" panose="02020603050405020304" pitchFamily="18" charset="0"/>
              <a:cs typeface="Arial"/>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Geneva" panose="020B0503030404040204"/>
                <a:cs typeface="Arial" panose="020B0604020202020204" pitchFamily="34" charset="0"/>
              </a:rPr>
              <a:t>Varenicline, bupropion, and nicotine patch are well tolerated and effective in adults with psychotic, anxiety, and mood disorders. The relative effectiveness of varenicline, bupropion, and NRT versus placebo did not vary across psychiatric diagnoses.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Geneva" panose="020B0503030404040204"/>
                <a:cs typeface="Arial" panose="020B0604020202020204" pitchFamily="34" charset="0"/>
              </a:rPr>
              <a:t>Sources: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pPr>
            <a:r>
              <a:rPr lang="en-US" sz="1200" dirty="0">
                <a:effectLst/>
                <a:latin typeface="Arial" panose="020B0604020202020204" pitchFamily="34" charset="0"/>
                <a:ea typeface="Geneva" panose="020B0503030404040204"/>
                <a:cs typeface="Arial" panose="020B0604020202020204" pitchFamily="34" charset="0"/>
              </a:rPr>
              <a:t>National Centre for Healthcare Excellence. NICE Guidance (NG 209): </a:t>
            </a:r>
            <a:r>
              <a:rPr lang="en-CA" sz="1200" dirty="0">
                <a:effectLst/>
                <a:latin typeface="Arial" panose="020B0604020202020204" pitchFamily="34" charset="0"/>
                <a:ea typeface="Geneva" panose="020B0503030404040204"/>
                <a:cs typeface="Arial" panose="020B0604020202020204" pitchFamily="34" charset="0"/>
              </a:rPr>
              <a:t>Tobacco: preventing uptake, promoting stopping and treating dependence. November 2021. </a:t>
            </a:r>
            <a:r>
              <a:rPr lang="en-CA" sz="1200" u="sng" dirty="0">
                <a:solidFill>
                  <a:srgbClr val="0563C1"/>
                </a:solidFill>
                <a:effectLst/>
                <a:latin typeface="Arial" panose="020B0604020202020204" pitchFamily="34" charset="0"/>
                <a:ea typeface="Geneva" panose="020B0503030404040204"/>
                <a:cs typeface="Arial" panose="020B0604020202020204" pitchFamily="34" charset="0"/>
                <a:hlinkClick r:id="rId3"/>
              </a:rPr>
              <a:t>https://www.nice.org.uk/guidance/ng209</a:t>
            </a:r>
            <a:r>
              <a:rPr lang="en-CA"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indent="-171450">
              <a:buSzPts val="1400"/>
              <a:buFont typeface="Arial" panose="020B0604020202020204" pitchFamily="34" charset="0"/>
              <a:buChar char="•"/>
            </a:pPr>
            <a:r>
              <a:rPr lang="en-US" sz="1200" dirty="0">
                <a:effectLst/>
                <a:latin typeface="Arial" panose="020B0604020202020204" pitchFamily="34" charset="0"/>
                <a:ea typeface="Geneva" panose="020B0503030404040204"/>
                <a:cs typeface="Arial" panose="020B0604020202020204" pitchFamily="34" charset="0"/>
              </a:rPr>
              <a:t>Cahill K, Stevens S, Perera R, Lancaster T. Pharmacological interventions for smoking cessation: an overview and network meta‐analysis. Cochrane Database of Systematic Reviews 2013, 5. Art. No.: CD009329. DOI: </a:t>
            </a:r>
            <a:r>
              <a:rPr lang="en-US" sz="1200" u="sng" dirty="0">
                <a:solidFill>
                  <a:srgbClr val="0563C1"/>
                </a:solidFill>
                <a:effectLst/>
                <a:latin typeface="Arial" panose="020B0604020202020204" pitchFamily="34" charset="0"/>
                <a:ea typeface="Geneva" panose="020B0503030404040204"/>
                <a:cs typeface="Arial" panose="020B0604020202020204" pitchFamily="34" charset="0"/>
                <a:hlinkClick r:id="rId4"/>
              </a:rPr>
              <a:t>http://dx.doi.org/10.1002/14651858.CD009329.pub2</a:t>
            </a:r>
            <a:r>
              <a:rPr lang="en-US" dirty="0">
                <a:latin typeface="Arial" panose="020B0604020202020204" pitchFamily="34" charset="0"/>
                <a:ea typeface="Geneva" panose="020B0503030404040204"/>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Geneva" panose="020B0503030404040204"/>
                <a:cs typeface="Arial" panose="020B0604020202020204" pitchFamily="34" charset="0"/>
              </a:rPr>
              <a:t>Hartmann-Boyce J, McRobbie H, Butler AR, Lindson N, Bullen C, Begh R, Theodoulou A, Notley C, Rigotti NA, Turner T, Fanshawe TR, Hajek P. Electronic cigarettes for smoking cessation. Cochrane Database of Systematic Reviews 2021, Issue 9. Art. No.: CD010216. DOI: 10.1002/14651858.CD010216.pub6. Accessed 21 June 2022.</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171450" lvl="0" indent="-171450">
              <a:buSzPts val="1400"/>
              <a:buFont typeface="Arial" panose="020B0604020202020204" pitchFamily="34" charset="0"/>
              <a:buChar char="•"/>
            </a:pPr>
            <a:r>
              <a:rPr lang="en-CA" sz="1200" dirty="0">
                <a:effectLst/>
                <a:latin typeface="Arial" panose="020B0604020202020204" pitchFamily="34" charset="0"/>
                <a:ea typeface="Geneva" panose="020B0503030404040204"/>
                <a:cs typeface="Arial" panose="020B0604020202020204" pitchFamily="34" charset="0"/>
              </a:rPr>
              <a:t>Evins AE, Benowitz NL, West R, Russ C, McRae T, Lawrence D, Krishen A, St Aubin L, Maravic MC, Anthenelli RM. Neuropsychiatric Safety and Efficacy of Varenicline, Bupropion, and Nicotine Patch in Smokers With Psychotic, Anxiety, and Mood Disorders in the EAGLES Trial. J Clin Psychopharmacol. 2019 Mar/Apr;39(2):108-116. doi: 10.1097/JCP.0000000000001015. PMID: 30811371; PMCID: PMC6488024.</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3283252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This slide shows the relative efficacy of tobacco dependence treatments. Success rate without support is typically 5%. Brief advice alone is known to have a modest effect. The darker green bars at the top show the efficacy of brief advice when combined with tobacco dependence treatments. Here we see the most effective are nicotine analogues or combination NRT. The lighter green bars show efficacy of these medications when combined with specialist support. We see that, when specialist support is combined with first choice tobacco dependence medications and aids, we see about threefold higher rates of stopping.</a:t>
            </a:r>
          </a:p>
          <a:p>
            <a:endParaRPr lang="en-US"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Source: </a:t>
            </a:r>
          </a:p>
          <a:p>
            <a:r>
              <a:rPr lang="en-GB" dirty="0">
                <a:latin typeface="Arial" panose="020B0604020202020204" pitchFamily="34" charset="0"/>
                <a:cs typeface="Arial" panose="020B0604020202020204" pitchFamily="34" charset="0"/>
              </a:rPr>
              <a:t>Lindson N, Theodoulou A, Ordonez-Mena JM, et al. Pharmacological and electronic cigarette interventions for smoking cessation in adults: component network meta-analyses. </a:t>
            </a:r>
            <a:r>
              <a:rPr lang="en-GB" i="1" dirty="0">
                <a:latin typeface="Arial" panose="020B0604020202020204" pitchFamily="34" charset="0"/>
                <a:cs typeface="Arial" panose="020B0604020202020204" pitchFamily="34" charset="0"/>
              </a:rPr>
              <a:t>Cochrane Database Syst Rev</a:t>
            </a:r>
            <a:r>
              <a:rPr lang="en-GB" dirty="0">
                <a:latin typeface="Arial" panose="020B0604020202020204" pitchFamily="34" charset="0"/>
                <a:cs typeface="Arial" panose="020B0604020202020204" pitchFamily="34" charset="0"/>
              </a:rPr>
              <a:t> 2023;9(9):CD015226. doi: 10.1002/14651858.CD015226.pub2</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10705977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b="1" baseline="0" dirty="0">
                <a:latin typeface="Arial" panose="020B0604020202020204" pitchFamily="34" charset="0"/>
                <a:cs typeface="Arial" panose="020B0604020202020204" pitchFamily="34" charset="0"/>
              </a:rPr>
              <a:t>Nicotine replacement therapy</a:t>
            </a:r>
          </a:p>
          <a:p>
            <a:r>
              <a:rPr lang="en-US" altLang="en-US" sz="1200" baseline="0" dirty="0">
                <a:latin typeface="Arial" panose="020B0604020202020204" pitchFamily="34" charset="0"/>
                <a:cs typeface="Arial" panose="020B0604020202020204" pitchFamily="34" charset="0"/>
              </a:rPr>
              <a:t>Let’s have a closer look at nicotine replacement therapy and how it is used to assist in a quit attempt</a:t>
            </a:r>
            <a:endParaRPr lang="en-US" altLang="en-US" sz="1200" dirty="0">
              <a:latin typeface="Arial" panose="020B0604020202020204" pitchFamily="34" charset="0"/>
              <a:cs typeface="Arial" panose="020B0604020202020204" pitchFamily="34" charset="0"/>
            </a:endParaRPr>
          </a:p>
          <a:p>
            <a:endParaRPr lang="en-GB" altLang="en-US" sz="1200"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2243642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itle 4">
            <a:extLst>
              <a:ext uri="{FF2B5EF4-FFF2-40B4-BE49-F238E27FC236}">
                <a16:creationId xmlns:a16="http://schemas.microsoft.com/office/drawing/2014/main" id="{711432F1-E5B4-DBB6-971F-BE305A0C4E7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530564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33953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34684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6748280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22648786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25051528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905725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1282566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065322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7807378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2424510513"/>
      </p:ext>
    </p:extLst>
  </p:cSld>
  <p:clrMapOvr>
    <a:masterClrMapping/>
  </p:clrMapOvr>
  <p:extLst>
    <p:ext uri="{DCECCB84-F9BA-43D5-87BE-67443E8EF086}">
      <p15:sldGuideLst xmlns:p15="http://schemas.microsoft.com/office/powerpoint/2012/main">
        <p15:guide id="1" orient="horz" pos="867">
          <p15:clr>
            <a:srgbClr val="FBAE40"/>
          </p15:clr>
        </p15:guide>
        <p15:guide id="2" orient="horz" pos="411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9552019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797259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540581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189155179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411367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6301497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73137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62B36C-C99E-D6BA-1EA9-D20F636D0FF6}"/>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57E69FCC-3433-6261-0CC7-08138068B5CA}"/>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7" name="Picture 6">
            <a:extLst>
              <a:ext uri="{FF2B5EF4-FFF2-40B4-BE49-F238E27FC236}">
                <a16:creationId xmlns:a16="http://schemas.microsoft.com/office/drawing/2014/main" id="{1FC0E9A9-54F5-6FF1-E0A5-49A216FC0E0C}"/>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8" name="Subtitle 2">
            <a:extLst>
              <a:ext uri="{FF2B5EF4-FFF2-40B4-BE49-F238E27FC236}">
                <a16:creationId xmlns:a16="http://schemas.microsoft.com/office/drawing/2014/main" id="{B6513BF3-29CA-9C2D-C752-7D7BB2EE2E33}"/>
              </a:ext>
            </a:extLst>
          </p:cNvPr>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9" name="Picture 8">
            <a:extLst>
              <a:ext uri="{FF2B5EF4-FFF2-40B4-BE49-F238E27FC236}">
                <a16:creationId xmlns:a16="http://schemas.microsoft.com/office/drawing/2014/main" id="{AF68461E-3DE1-EDFF-0426-B56606D4F08C}"/>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10" name="Picture 9">
            <a:extLst>
              <a:ext uri="{FF2B5EF4-FFF2-40B4-BE49-F238E27FC236}">
                <a16:creationId xmlns:a16="http://schemas.microsoft.com/office/drawing/2014/main" id="{53434828-E4CB-AE76-8B08-6F5DB6285A2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1" name="Text Placeholder 14">
            <a:extLst>
              <a:ext uri="{FF2B5EF4-FFF2-40B4-BE49-F238E27FC236}">
                <a16:creationId xmlns:a16="http://schemas.microsoft.com/office/drawing/2014/main" id="{8A845EF3-4680-B117-BE52-11FA459DC007}"/>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71298554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172747433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1642305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3908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light 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82439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6422262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29BF0720-F72B-8B46-A819-48D30C8A2406}" type="slidenum">
              <a:rPr lang="en-US" altLang="en-US"/>
              <a:pPr>
                <a:defRPr/>
              </a:pPr>
              <a:t>‹#›</a:t>
            </a:fld>
            <a:endParaRPr lang="en-US" altLang="en-US" dirty="0"/>
          </a:p>
        </p:txBody>
      </p:sp>
    </p:spTree>
    <p:extLst>
      <p:ext uri="{BB962C8B-B14F-4D97-AF65-F5344CB8AC3E}">
        <p14:creationId xmlns:p14="http://schemas.microsoft.com/office/powerpoint/2010/main" val="58219308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1781560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15627455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570895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3" name="Footer Placeholder 4">
            <a:extLst>
              <a:ext uri="{FF2B5EF4-FFF2-40B4-BE49-F238E27FC236}">
                <a16:creationId xmlns:a16="http://schemas.microsoft.com/office/drawing/2014/main" id="{36044E9D-D9CB-05D4-A94D-5236944F6259}"/>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3" name="Footer Placeholder 4">
            <a:extLst>
              <a:ext uri="{FF2B5EF4-FFF2-40B4-BE49-F238E27FC236}">
                <a16:creationId xmlns:a16="http://schemas.microsoft.com/office/drawing/2014/main" id="{31928916-5B0F-449F-2120-5C5E76E169C2}"/>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Footer Placeholder 4">
            <a:extLst>
              <a:ext uri="{FF2B5EF4-FFF2-40B4-BE49-F238E27FC236}">
                <a16:creationId xmlns:a16="http://schemas.microsoft.com/office/drawing/2014/main" id="{58243CCC-864F-D738-C57B-88E284C157B3}"/>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0EF82C5A-EC1E-B3F4-8C33-726F084732EA}"/>
              </a:ext>
            </a:extLst>
          </p:cNvPr>
          <p:cNvSpPr>
            <a:spLocks noGrp="1"/>
          </p:cNvSpPr>
          <p:nvPr>
            <p:ph type="ftr" sz="quarter" idx="10"/>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6"/>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2" name="Footer Placeholder 4">
            <a:extLst>
              <a:ext uri="{FF2B5EF4-FFF2-40B4-BE49-F238E27FC236}">
                <a16:creationId xmlns:a16="http://schemas.microsoft.com/office/drawing/2014/main" id="{A230F68F-12C2-6AE3-9985-753A70FE7F08}"/>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Dependence Treatment Training</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74" r:id="rId4"/>
    <p:sldLayoutId id="2147483650" r:id="rId5"/>
    <p:sldLayoutId id="2147483658" r:id="rId6"/>
    <p:sldLayoutId id="2147483652" r:id="rId7"/>
    <p:sldLayoutId id="2147483653" r:id="rId8"/>
    <p:sldLayoutId id="2147483657" r:id="rId9"/>
    <p:sldLayoutId id="2147483655" r:id="rId10"/>
    <p:sldLayoutId id="2147483656" r:id="rId11"/>
    <p:sldLayoutId id="2147483660" r:id="rId12"/>
    <p:sldLayoutId id="2147483666" r:id="rId13"/>
    <p:sldLayoutId id="2147483663" r:id="rId14"/>
    <p:sldLayoutId id="2147483664" r:id="rId15"/>
    <p:sldLayoutId id="2147483667" r:id="rId16"/>
    <p:sldLayoutId id="2147483665" r:id="rId17"/>
    <p:sldLayoutId id="2147483668" r:id="rId18"/>
    <p:sldLayoutId id="2147483661" r:id="rId19"/>
    <p:sldLayoutId id="2147483659" r:id="rId20"/>
    <p:sldLayoutId id="2147483669" r:id="rId21"/>
    <p:sldLayoutId id="2147483672" r:id="rId22"/>
    <p:sldLayoutId id="2147483675" r:id="rId23"/>
    <p:sldLayoutId id="2147483677"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guide id="3" pos="532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632870361"/>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 id="2147483699" r:id="rId20"/>
    <p:sldLayoutId id="2147483700" r:id="rId21"/>
    <p:sldLayoutId id="2147483702" r:id="rId22"/>
    <p:sldLayoutId id="2147483703" r:id="rId23"/>
    <p:sldLayoutId id="2147483704" r:id="rId24"/>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0.jpeg"/><Relationship Id="rId7"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8.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31.jpe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6818A-D8F2-784C-9ADE-36E907798D73}"/>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5F8CE21-FDFD-BEEE-E926-42F243D42DA9}"/>
              </a:ext>
            </a:extLst>
          </p:cNvPr>
          <p:cNvPicPr>
            <a:picLocks noChangeAspect="1"/>
          </p:cNvPicPr>
          <p:nvPr/>
        </p:nvPicPr>
        <p:blipFill rotWithShape="1">
          <a:blip r:embed="rId3"/>
          <a:srcRect t="21986"/>
          <a:stretch/>
        </p:blipFill>
        <p:spPr>
          <a:xfrm>
            <a:off x="0" y="1507786"/>
            <a:ext cx="9144000" cy="5350213"/>
          </a:xfrm>
          <a:prstGeom prst="rect">
            <a:avLst/>
          </a:prstGeom>
        </p:spPr>
      </p:pic>
      <p:sp>
        <p:nvSpPr>
          <p:cNvPr id="3" name="Text Placeholder 2">
            <a:extLst>
              <a:ext uri="{FF2B5EF4-FFF2-40B4-BE49-F238E27FC236}">
                <a16:creationId xmlns:a16="http://schemas.microsoft.com/office/drawing/2014/main" id="{A7FA0FDC-C12A-EFC0-F33F-26EB7A57DDC6}"/>
              </a:ext>
            </a:extLst>
          </p:cNvPr>
          <p:cNvSpPr>
            <a:spLocks noGrp="1"/>
          </p:cNvSpPr>
          <p:nvPr>
            <p:ph type="body" sz="quarter" idx="10"/>
          </p:nvPr>
        </p:nvSpPr>
        <p:spPr/>
        <p:txBody>
          <a:bodyPr/>
          <a:lstStyle/>
          <a:p>
            <a:r>
              <a:rPr lang="en-US" dirty="0"/>
              <a:t>Effective use of tobacco dependence medications and aids</a:t>
            </a:r>
          </a:p>
        </p:txBody>
      </p:sp>
    </p:spTree>
    <p:extLst>
      <p:ext uri="{BB962C8B-B14F-4D97-AF65-F5344CB8AC3E}">
        <p14:creationId xmlns:p14="http://schemas.microsoft.com/office/powerpoint/2010/main" val="42952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95189-1CE0-2F47-8A1B-91FCC268A5F9}"/>
              </a:ext>
            </a:extLst>
          </p:cNvPr>
          <p:cNvSpPr>
            <a:spLocks noGrp="1"/>
          </p:cNvSpPr>
          <p:nvPr>
            <p:ph type="title"/>
          </p:nvPr>
        </p:nvSpPr>
        <p:spPr/>
        <p:txBody>
          <a:bodyPr/>
          <a:lstStyle/>
          <a:p>
            <a:r>
              <a:rPr lang="en-US" dirty="0"/>
              <a:t>Nicotine replacement therapy: products</a:t>
            </a:r>
          </a:p>
        </p:txBody>
      </p:sp>
      <p:pic>
        <p:nvPicPr>
          <p:cNvPr id="6" name="Picture 5">
            <a:extLst>
              <a:ext uri="{FF2B5EF4-FFF2-40B4-BE49-F238E27FC236}">
                <a16:creationId xmlns:a16="http://schemas.microsoft.com/office/drawing/2014/main" id="{DDFFDAAD-DE62-CE4C-A08C-5E1DF3473D41}"/>
              </a:ext>
            </a:extLst>
          </p:cNvPr>
          <p:cNvPicPr>
            <a:picLocks noChangeAspect="1"/>
          </p:cNvPicPr>
          <p:nvPr/>
        </p:nvPicPr>
        <p:blipFill>
          <a:blip r:embed="rId3"/>
          <a:stretch>
            <a:fillRect/>
          </a:stretch>
        </p:blipFill>
        <p:spPr>
          <a:xfrm>
            <a:off x="544425" y="1723869"/>
            <a:ext cx="1860404" cy="1161737"/>
          </a:xfrm>
          <a:prstGeom prst="rect">
            <a:avLst/>
          </a:prstGeom>
        </p:spPr>
      </p:pic>
      <p:pic>
        <p:nvPicPr>
          <p:cNvPr id="7" name="Picture 6">
            <a:extLst>
              <a:ext uri="{FF2B5EF4-FFF2-40B4-BE49-F238E27FC236}">
                <a16:creationId xmlns:a16="http://schemas.microsoft.com/office/drawing/2014/main" id="{09DFA8A0-D66C-9140-8295-BC07A9956D01}"/>
              </a:ext>
            </a:extLst>
          </p:cNvPr>
          <p:cNvPicPr>
            <a:picLocks noChangeAspect="1"/>
          </p:cNvPicPr>
          <p:nvPr/>
        </p:nvPicPr>
        <p:blipFill>
          <a:blip r:embed="rId4"/>
          <a:srcRect/>
          <a:stretch/>
        </p:blipFill>
        <p:spPr>
          <a:xfrm>
            <a:off x="3482909" y="1708880"/>
            <a:ext cx="2020940" cy="1251678"/>
          </a:xfrm>
          <a:prstGeom prst="rect">
            <a:avLst/>
          </a:prstGeom>
        </p:spPr>
      </p:pic>
      <p:pic>
        <p:nvPicPr>
          <p:cNvPr id="8" name="Picture 7">
            <a:extLst>
              <a:ext uri="{FF2B5EF4-FFF2-40B4-BE49-F238E27FC236}">
                <a16:creationId xmlns:a16="http://schemas.microsoft.com/office/drawing/2014/main" id="{903A1AF4-B8EA-7849-B76A-DA45FAC647C8}"/>
              </a:ext>
            </a:extLst>
          </p:cNvPr>
          <p:cNvPicPr>
            <a:picLocks noChangeAspect="1"/>
          </p:cNvPicPr>
          <p:nvPr/>
        </p:nvPicPr>
        <p:blipFill>
          <a:blip r:embed="rId5"/>
          <a:srcRect/>
          <a:stretch/>
        </p:blipFill>
        <p:spPr>
          <a:xfrm>
            <a:off x="6362428" y="1693889"/>
            <a:ext cx="2031320" cy="1244183"/>
          </a:xfrm>
          <a:prstGeom prst="rect">
            <a:avLst/>
          </a:prstGeom>
        </p:spPr>
      </p:pic>
      <p:pic>
        <p:nvPicPr>
          <p:cNvPr id="9" name="Picture 8">
            <a:extLst>
              <a:ext uri="{FF2B5EF4-FFF2-40B4-BE49-F238E27FC236}">
                <a16:creationId xmlns:a16="http://schemas.microsoft.com/office/drawing/2014/main" id="{59933057-6625-9543-84D2-0B29FEFD494D}"/>
              </a:ext>
            </a:extLst>
          </p:cNvPr>
          <p:cNvPicPr>
            <a:picLocks noChangeAspect="1"/>
          </p:cNvPicPr>
          <p:nvPr/>
        </p:nvPicPr>
        <p:blipFill>
          <a:blip r:embed="rId6"/>
          <a:srcRect/>
          <a:stretch/>
        </p:blipFill>
        <p:spPr>
          <a:xfrm>
            <a:off x="762594" y="3638057"/>
            <a:ext cx="1425971" cy="1523197"/>
          </a:xfrm>
          <a:prstGeom prst="rect">
            <a:avLst/>
          </a:prstGeom>
        </p:spPr>
      </p:pic>
      <p:pic>
        <p:nvPicPr>
          <p:cNvPr id="10" name="Picture 9">
            <a:extLst>
              <a:ext uri="{FF2B5EF4-FFF2-40B4-BE49-F238E27FC236}">
                <a16:creationId xmlns:a16="http://schemas.microsoft.com/office/drawing/2014/main" id="{8D31AB25-BB1A-7F4D-9E24-8FEC0FC6E17C}"/>
              </a:ext>
            </a:extLst>
          </p:cNvPr>
          <p:cNvPicPr>
            <a:picLocks noChangeAspect="1"/>
          </p:cNvPicPr>
          <p:nvPr/>
        </p:nvPicPr>
        <p:blipFill>
          <a:blip r:embed="rId7"/>
          <a:srcRect/>
          <a:stretch/>
        </p:blipFill>
        <p:spPr>
          <a:xfrm>
            <a:off x="2556604" y="4024860"/>
            <a:ext cx="1846145" cy="1034322"/>
          </a:xfrm>
          <a:prstGeom prst="rect">
            <a:avLst/>
          </a:prstGeom>
        </p:spPr>
      </p:pic>
      <p:pic>
        <p:nvPicPr>
          <p:cNvPr id="11" name="Picture 10">
            <a:extLst>
              <a:ext uri="{FF2B5EF4-FFF2-40B4-BE49-F238E27FC236}">
                <a16:creationId xmlns:a16="http://schemas.microsoft.com/office/drawing/2014/main" id="{86B84A50-0DCA-5649-A7E0-9B8D285F36CF}"/>
              </a:ext>
            </a:extLst>
          </p:cNvPr>
          <p:cNvPicPr>
            <a:picLocks noChangeAspect="1"/>
          </p:cNvPicPr>
          <p:nvPr/>
        </p:nvPicPr>
        <p:blipFill>
          <a:blip r:embed="rId8"/>
          <a:srcRect/>
          <a:stretch/>
        </p:blipFill>
        <p:spPr>
          <a:xfrm>
            <a:off x="5117890" y="3822492"/>
            <a:ext cx="971039" cy="1335882"/>
          </a:xfrm>
          <a:prstGeom prst="rect">
            <a:avLst/>
          </a:prstGeom>
        </p:spPr>
      </p:pic>
      <p:pic>
        <p:nvPicPr>
          <p:cNvPr id="12" name="Picture 11">
            <a:extLst>
              <a:ext uri="{FF2B5EF4-FFF2-40B4-BE49-F238E27FC236}">
                <a16:creationId xmlns:a16="http://schemas.microsoft.com/office/drawing/2014/main" id="{53FB5C65-C05B-BC47-9172-4CB71D7C37C1}"/>
              </a:ext>
            </a:extLst>
          </p:cNvPr>
          <p:cNvPicPr>
            <a:picLocks noChangeAspect="1"/>
          </p:cNvPicPr>
          <p:nvPr/>
        </p:nvPicPr>
        <p:blipFill>
          <a:blip r:embed="rId9"/>
          <a:srcRect/>
          <a:stretch/>
        </p:blipFill>
        <p:spPr>
          <a:xfrm>
            <a:off x="6682241" y="4077325"/>
            <a:ext cx="1614092" cy="998602"/>
          </a:xfrm>
          <a:prstGeom prst="rect">
            <a:avLst/>
          </a:prstGeom>
        </p:spPr>
      </p:pic>
      <p:sp>
        <p:nvSpPr>
          <p:cNvPr id="13" name="TextBox 12">
            <a:extLst>
              <a:ext uri="{FF2B5EF4-FFF2-40B4-BE49-F238E27FC236}">
                <a16:creationId xmlns:a16="http://schemas.microsoft.com/office/drawing/2014/main" id="{11DC7949-A92A-8145-AD7B-D31E40010E2B}"/>
              </a:ext>
            </a:extLst>
          </p:cNvPr>
          <p:cNvSpPr txBox="1"/>
          <p:nvPr/>
        </p:nvSpPr>
        <p:spPr>
          <a:xfrm>
            <a:off x="607889" y="3011465"/>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Patches</a:t>
            </a:r>
          </a:p>
        </p:txBody>
      </p:sp>
      <p:sp>
        <p:nvSpPr>
          <p:cNvPr id="14" name="TextBox 13">
            <a:extLst>
              <a:ext uri="{FF2B5EF4-FFF2-40B4-BE49-F238E27FC236}">
                <a16:creationId xmlns:a16="http://schemas.microsoft.com/office/drawing/2014/main" id="{A9708BA7-08E7-5B4C-BAEF-B23BC379DF19}"/>
              </a:ext>
            </a:extLst>
          </p:cNvPr>
          <p:cNvSpPr txBox="1"/>
          <p:nvPr/>
        </p:nvSpPr>
        <p:spPr>
          <a:xfrm>
            <a:off x="3636451" y="3011465"/>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Gum</a:t>
            </a:r>
          </a:p>
        </p:txBody>
      </p:sp>
      <p:sp>
        <p:nvSpPr>
          <p:cNvPr id="15" name="TextBox 14">
            <a:extLst>
              <a:ext uri="{FF2B5EF4-FFF2-40B4-BE49-F238E27FC236}">
                <a16:creationId xmlns:a16="http://schemas.microsoft.com/office/drawing/2014/main" id="{5348AA9B-F22B-3143-A2E2-7901AD18307A}"/>
              </a:ext>
            </a:extLst>
          </p:cNvPr>
          <p:cNvSpPr txBox="1"/>
          <p:nvPr/>
        </p:nvSpPr>
        <p:spPr>
          <a:xfrm>
            <a:off x="6665013" y="3011465"/>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Inhalator</a:t>
            </a:r>
          </a:p>
        </p:txBody>
      </p:sp>
      <p:sp>
        <p:nvSpPr>
          <p:cNvPr id="16" name="TextBox 15">
            <a:extLst>
              <a:ext uri="{FF2B5EF4-FFF2-40B4-BE49-F238E27FC236}">
                <a16:creationId xmlns:a16="http://schemas.microsoft.com/office/drawing/2014/main" id="{5072EB0F-7F67-9049-BF9A-981AE086B391}"/>
              </a:ext>
            </a:extLst>
          </p:cNvPr>
          <p:cNvSpPr txBox="1"/>
          <p:nvPr/>
        </p:nvSpPr>
        <p:spPr>
          <a:xfrm>
            <a:off x="607889" y="5264010"/>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Nasal spray</a:t>
            </a:r>
          </a:p>
        </p:txBody>
      </p:sp>
      <p:sp>
        <p:nvSpPr>
          <p:cNvPr id="17" name="TextBox 16">
            <a:extLst>
              <a:ext uri="{FF2B5EF4-FFF2-40B4-BE49-F238E27FC236}">
                <a16:creationId xmlns:a16="http://schemas.microsoft.com/office/drawing/2014/main" id="{0F2475DD-E650-D346-9EC3-51E50B80B056}"/>
              </a:ext>
            </a:extLst>
          </p:cNvPr>
          <p:cNvSpPr txBox="1"/>
          <p:nvPr/>
        </p:nvSpPr>
        <p:spPr>
          <a:xfrm>
            <a:off x="2626930" y="5264010"/>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Mouth spray</a:t>
            </a:r>
          </a:p>
        </p:txBody>
      </p:sp>
      <p:sp>
        <p:nvSpPr>
          <p:cNvPr id="18" name="TextBox 17">
            <a:extLst>
              <a:ext uri="{FF2B5EF4-FFF2-40B4-BE49-F238E27FC236}">
                <a16:creationId xmlns:a16="http://schemas.microsoft.com/office/drawing/2014/main" id="{9BAF39DC-F3A0-0045-8DB2-D828B9525F27}"/>
              </a:ext>
            </a:extLst>
          </p:cNvPr>
          <p:cNvSpPr txBox="1"/>
          <p:nvPr/>
        </p:nvSpPr>
        <p:spPr>
          <a:xfrm>
            <a:off x="6665013" y="5264010"/>
            <a:ext cx="1624272" cy="323165"/>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Microtab</a:t>
            </a:r>
          </a:p>
        </p:txBody>
      </p:sp>
      <p:sp>
        <p:nvSpPr>
          <p:cNvPr id="19" name="TextBox 18">
            <a:extLst>
              <a:ext uri="{FF2B5EF4-FFF2-40B4-BE49-F238E27FC236}">
                <a16:creationId xmlns:a16="http://schemas.microsoft.com/office/drawing/2014/main" id="{F9D35C25-AB37-1F4B-A8C2-0F7D0BE157BD}"/>
              </a:ext>
            </a:extLst>
          </p:cNvPr>
          <p:cNvSpPr txBox="1"/>
          <p:nvPr/>
        </p:nvSpPr>
        <p:spPr>
          <a:xfrm>
            <a:off x="4645971" y="5264010"/>
            <a:ext cx="1624272" cy="553998"/>
          </a:xfrm>
          <a:prstGeom prst="rect">
            <a:avLst/>
          </a:prstGeom>
          <a:noFill/>
        </p:spPr>
        <p:txBody>
          <a:bodyPr wrap="square" rtlCol="0">
            <a:spAutoFit/>
          </a:bodyPr>
          <a:lstStyle/>
          <a:p>
            <a:pPr algn="ctr"/>
            <a:r>
              <a:rPr lang="en-US" sz="1500" b="1" dirty="0">
                <a:latin typeface="Arial" panose="020B0604020202020204" pitchFamily="34" charset="0"/>
                <a:cs typeface="Arial" panose="020B0604020202020204" pitchFamily="34" charset="0"/>
              </a:rPr>
              <a:t>Lozenges &amp; </a:t>
            </a:r>
            <a:br>
              <a:rPr lang="en-US" sz="1500" b="1" dirty="0">
                <a:latin typeface="Arial" panose="020B0604020202020204" pitchFamily="34" charset="0"/>
                <a:cs typeface="Arial" panose="020B0604020202020204" pitchFamily="34" charset="0"/>
              </a:rPr>
            </a:br>
            <a:r>
              <a:rPr lang="en-US" sz="1500" b="1" dirty="0">
                <a:latin typeface="Arial" panose="020B0604020202020204" pitchFamily="34" charset="0"/>
                <a:cs typeface="Arial" panose="020B0604020202020204" pitchFamily="34" charset="0"/>
              </a:rPr>
              <a:t>mini lozenges</a:t>
            </a:r>
          </a:p>
        </p:txBody>
      </p:sp>
      <p:sp>
        <p:nvSpPr>
          <p:cNvPr id="4" name="Footer Placeholder 4">
            <a:extLst>
              <a:ext uri="{FF2B5EF4-FFF2-40B4-BE49-F238E27FC236}">
                <a16:creationId xmlns:a16="http://schemas.microsoft.com/office/drawing/2014/main" id="{13DAB655-B444-AD21-53CE-526EDCA8927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20155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F04EA-D882-D14F-8331-65B021A586A7}"/>
              </a:ext>
            </a:extLst>
          </p:cNvPr>
          <p:cNvSpPr>
            <a:spLocks noGrp="1"/>
          </p:cNvSpPr>
          <p:nvPr>
            <p:ph type="title"/>
          </p:nvPr>
        </p:nvSpPr>
        <p:spPr/>
        <p:txBody>
          <a:bodyPr/>
          <a:lstStyle/>
          <a:p>
            <a:r>
              <a:rPr lang="en-US" dirty="0"/>
              <a:t>NRT: action and effectiveness</a:t>
            </a:r>
          </a:p>
        </p:txBody>
      </p:sp>
      <p:sp>
        <p:nvSpPr>
          <p:cNvPr id="6" name="Text Placeholder 3">
            <a:extLst>
              <a:ext uri="{FF2B5EF4-FFF2-40B4-BE49-F238E27FC236}">
                <a16:creationId xmlns:a16="http://schemas.microsoft.com/office/drawing/2014/main" id="{E0CE6AEE-61AF-6543-B37D-D94C6E73F809}"/>
              </a:ext>
            </a:extLst>
          </p:cNvPr>
          <p:cNvSpPr txBox="1">
            <a:spLocks/>
          </p:cNvSpPr>
          <p:nvPr/>
        </p:nvSpPr>
        <p:spPr bwMode="auto">
          <a:xfrm>
            <a:off x="571500"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600"/>
              </a:lnSpc>
              <a:buNone/>
            </a:pPr>
            <a:r>
              <a:rPr lang="en-US" sz="1100" dirty="0">
                <a:latin typeface="Arial" panose="020B0604020202020204" pitchFamily="34" charset="0"/>
                <a:cs typeface="Arial" panose="020B0604020202020204" pitchFamily="34" charset="0"/>
              </a:rPr>
              <a:t>Source:  Hughes 2002 &amp; Royal College of Physicians, </a:t>
            </a:r>
            <a:r>
              <a:rPr lang="en-US" sz="1100" i="1" dirty="0">
                <a:latin typeface="Arial" panose="020B0604020202020204" pitchFamily="34" charset="0"/>
                <a:cs typeface="Arial" panose="020B0604020202020204" pitchFamily="34" charset="0"/>
              </a:rPr>
              <a:t>Nicotine Addiction in Britain</a:t>
            </a:r>
            <a:r>
              <a:rPr lang="en-US" sz="1100" dirty="0">
                <a:latin typeface="Arial" panose="020B0604020202020204" pitchFamily="34" charset="0"/>
                <a:cs typeface="Arial" panose="020B0604020202020204" pitchFamily="34" charset="0"/>
              </a:rPr>
              <a:t>.</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A report of the Tobacco Advisory Group of the Royal College of Physicians. London, RCP, 2000</a:t>
            </a:r>
          </a:p>
        </p:txBody>
      </p:sp>
      <p:pic>
        <p:nvPicPr>
          <p:cNvPr id="5" name="graph 0">
            <a:extLst>
              <a:ext uri="{FF2B5EF4-FFF2-40B4-BE49-F238E27FC236}">
                <a16:creationId xmlns:a16="http://schemas.microsoft.com/office/drawing/2014/main" id="{06F2AF4A-D541-68BD-4FE8-68B875335B26}"/>
              </a:ext>
            </a:extLst>
          </p:cNvPr>
          <p:cNvPicPr>
            <a:picLocks noChangeAspect="1"/>
          </p:cNvPicPr>
          <p:nvPr/>
        </p:nvPicPr>
        <p:blipFill>
          <a:blip r:embed="rId3"/>
          <a:srcRect/>
          <a:stretch/>
        </p:blipFill>
        <p:spPr>
          <a:xfrm>
            <a:off x="1555698" y="1844326"/>
            <a:ext cx="6032603" cy="3447202"/>
          </a:xfrm>
          <a:prstGeom prst="rect">
            <a:avLst/>
          </a:prstGeom>
        </p:spPr>
      </p:pic>
      <p:pic>
        <p:nvPicPr>
          <p:cNvPr id="7" name="graph 1">
            <a:extLst>
              <a:ext uri="{FF2B5EF4-FFF2-40B4-BE49-F238E27FC236}">
                <a16:creationId xmlns:a16="http://schemas.microsoft.com/office/drawing/2014/main" id="{8E5246C4-4313-0168-CD94-25B0D2C32CA3}"/>
              </a:ext>
            </a:extLst>
          </p:cNvPr>
          <p:cNvPicPr>
            <a:picLocks noChangeAspect="1"/>
          </p:cNvPicPr>
          <p:nvPr/>
        </p:nvPicPr>
        <p:blipFill>
          <a:blip r:embed="rId4"/>
          <a:srcRect/>
          <a:stretch/>
        </p:blipFill>
        <p:spPr>
          <a:xfrm>
            <a:off x="1555698" y="1844326"/>
            <a:ext cx="6032603" cy="3447201"/>
          </a:xfrm>
          <a:prstGeom prst="rect">
            <a:avLst/>
          </a:prstGeom>
        </p:spPr>
      </p:pic>
      <p:pic>
        <p:nvPicPr>
          <p:cNvPr id="9" name="graph 2">
            <a:extLst>
              <a:ext uri="{FF2B5EF4-FFF2-40B4-BE49-F238E27FC236}">
                <a16:creationId xmlns:a16="http://schemas.microsoft.com/office/drawing/2014/main" id="{8653A11C-EC02-1707-9A9D-CCAB6F1F5673}"/>
              </a:ext>
            </a:extLst>
          </p:cNvPr>
          <p:cNvPicPr>
            <a:picLocks noChangeAspect="1"/>
          </p:cNvPicPr>
          <p:nvPr/>
        </p:nvPicPr>
        <p:blipFill>
          <a:blip r:embed="rId5"/>
          <a:srcRect/>
          <a:stretch/>
        </p:blipFill>
        <p:spPr>
          <a:xfrm>
            <a:off x="1555698" y="1844326"/>
            <a:ext cx="6032601" cy="3447201"/>
          </a:xfrm>
          <a:prstGeom prst="rect">
            <a:avLst/>
          </a:prstGeom>
        </p:spPr>
      </p:pic>
      <p:pic>
        <p:nvPicPr>
          <p:cNvPr id="10" name="graph 3">
            <a:extLst>
              <a:ext uri="{FF2B5EF4-FFF2-40B4-BE49-F238E27FC236}">
                <a16:creationId xmlns:a16="http://schemas.microsoft.com/office/drawing/2014/main" id="{0C4EB580-0ED8-5EA6-4033-122BAB704B9A}"/>
              </a:ext>
            </a:extLst>
          </p:cNvPr>
          <p:cNvPicPr>
            <a:picLocks noChangeAspect="1"/>
          </p:cNvPicPr>
          <p:nvPr/>
        </p:nvPicPr>
        <p:blipFill>
          <a:blip r:embed="rId6"/>
          <a:srcRect/>
          <a:stretch/>
        </p:blipFill>
        <p:spPr>
          <a:xfrm>
            <a:off x="1555698" y="1844326"/>
            <a:ext cx="6032601" cy="3447200"/>
          </a:xfrm>
          <a:prstGeom prst="rect">
            <a:avLst/>
          </a:prstGeom>
        </p:spPr>
      </p:pic>
      <p:pic>
        <p:nvPicPr>
          <p:cNvPr id="11" name="graph 4">
            <a:extLst>
              <a:ext uri="{FF2B5EF4-FFF2-40B4-BE49-F238E27FC236}">
                <a16:creationId xmlns:a16="http://schemas.microsoft.com/office/drawing/2014/main" id="{C694EDA0-1894-F4C0-3730-52768E5E9853}"/>
              </a:ext>
            </a:extLst>
          </p:cNvPr>
          <p:cNvPicPr>
            <a:picLocks noChangeAspect="1"/>
          </p:cNvPicPr>
          <p:nvPr/>
        </p:nvPicPr>
        <p:blipFill>
          <a:blip r:embed="rId7"/>
          <a:srcRect/>
          <a:stretch/>
        </p:blipFill>
        <p:spPr>
          <a:xfrm>
            <a:off x="1555698" y="1844326"/>
            <a:ext cx="6032600" cy="3447200"/>
          </a:xfrm>
          <a:prstGeom prst="rect">
            <a:avLst/>
          </a:prstGeom>
        </p:spPr>
      </p:pic>
      <p:sp>
        <p:nvSpPr>
          <p:cNvPr id="8" name="TextBox 7">
            <a:extLst>
              <a:ext uri="{FF2B5EF4-FFF2-40B4-BE49-F238E27FC236}">
                <a16:creationId xmlns:a16="http://schemas.microsoft.com/office/drawing/2014/main" id="{E457EE17-F8CF-E339-A86A-81E3C2A1EDD4}"/>
              </a:ext>
            </a:extLst>
          </p:cNvPr>
          <p:cNvSpPr txBox="1"/>
          <p:nvPr/>
        </p:nvSpPr>
        <p:spPr>
          <a:xfrm>
            <a:off x="4922729" y="1652861"/>
            <a:ext cx="3753448" cy="1049865"/>
          </a:xfrm>
          <a:prstGeom prst="rect">
            <a:avLst/>
          </a:prstGeom>
          <a:noFill/>
        </p:spPr>
        <p:txBody>
          <a:bodyPr wrap="square" lIns="91440" tIns="45720" rIns="91440" bIns="45720" rtlCol="0" anchor="ctr">
            <a:noAutofit/>
          </a:bodyPr>
          <a:lstStyle/>
          <a:p>
            <a:pPr>
              <a:lnSpc>
                <a:spcPts val="1800"/>
              </a:lnSpc>
            </a:pPr>
            <a:r>
              <a:rPr lang="en-US" sz="1600" b="1" dirty="0">
                <a:solidFill>
                  <a:schemeClr val="accent1"/>
                </a:solidFill>
                <a:latin typeface="Arial"/>
                <a:cs typeface="Arial"/>
              </a:rPr>
              <a:t>Single NRT products deliver roughly half the nicotine someone would get from their cigarettes</a:t>
            </a:r>
          </a:p>
        </p:txBody>
      </p:sp>
      <p:sp>
        <p:nvSpPr>
          <p:cNvPr id="4" name="Footer Placeholder 4">
            <a:extLst>
              <a:ext uri="{FF2B5EF4-FFF2-40B4-BE49-F238E27FC236}">
                <a16:creationId xmlns:a16="http://schemas.microsoft.com/office/drawing/2014/main" id="{7709F50B-E216-F2A5-1FD7-1E033F85FCC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363101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C8270-F8DE-0C4A-8E34-AB9ECE0779F9}"/>
              </a:ext>
            </a:extLst>
          </p:cNvPr>
          <p:cNvSpPr>
            <a:spLocks noGrp="1"/>
          </p:cNvSpPr>
          <p:nvPr>
            <p:ph type="title"/>
          </p:nvPr>
        </p:nvSpPr>
        <p:spPr/>
        <p:txBody>
          <a:bodyPr/>
          <a:lstStyle/>
          <a:p>
            <a:r>
              <a:rPr lang="en-US" dirty="0"/>
              <a:t>NRT combination therapy</a:t>
            </a:r>
          </a:p>
        </p:txBody>
      </p:sp>
      <p:sp>
        <p:nvSpPr>
          <p:cNvPr id="6" name="Text Placeholder 3">
            <a:extLst>
              <a:ext uri="{FF2B5EF4-FFF2-40B4-BE49-F238E27FC236}">
                <a16:creationId xmlns:a16="http://schemas.microsoft.com/office/drawing/2014/main" id="{65A46C67-32B6-104A-8ACF-21210C817E95}"/>
              </a:ext>
            </a:extLst>
          </p:cNvPr>
          <p:cNvSpPr txBox="1">
            <a:spLocks/>
          </p:cNvSpPr>
          <p:nvPr/>
        </p:nvSpPr>
        <p:spPr bwMode="auto">
          <a:xfrm>
            <a:off x="588698" y="5373216"/>
            <a:ext cx="7966604" cy="7951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buNone/>
            </a:pPr>
            <a:r>
              <a:rPr lang="en-US" sz="1100" dirty="0">
                <a:latin typeface="Arial" panose="020B0604020202020204" pitchFamily="34" charset="0"/>
                <a:cs typeface="Arial" panose="020B0604020202020204" pitchFamily="34" charset="0"/>
              </a:rPr>
              <a:t>Cahill K, et al. Pharmacological interventions for smoking cessation: an overview and network meta‐analysis.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Cochrane Database of Systematic Reviews 2013. Lindson N, et al. Different doses, duration, and modes of delivery </a:t>
            </a:r>
            <a:br>
              <a:rPr lang="en-US" sz="1100" dirty="0">
                <a:latin typeface="Arial" panose="020B0604020202020204" pitchFamily="34" charset="0"/>
                <a:cs typeface="Arial" panose="020B0604020202020204" pitchFamily="34" charset="0"/>
              </a:rPr>
            </a:br>
            <a:r>
              <a:rPr lang="en-US" sz="1100" dirty="0">
                <a:latin typeface="Arial" panose="020B0604020202020204" pitchFamily="34" charset="0"/>
                <a:cs typeface="Arial" panose="020B0604020202020204" pitchFamily="34" charset="0"/>
              </a:rPr>
              <a:t>of nicotine replacement therapy for smoking cessation. Cochrane Database Syst Rev. 2019</a:t>
            </a:r>
          </a:p>
        </p:txBody>
      </p:sp>
      <p:sp>
        <p:nvSpPr>
          <p:cNvPr id="7" name="TextBox 6">
            <a:extLst>
              <a:ext uri="{FF2B5EF4-FFF2-40B4-BE49-F238E27FC236}">
                <a16:creationId xmlns:a16="http://schemas.microsoft.com/office/drawing/2014/main" id="{3E702AD6-FF24-4049-90EE-E6EDFC14F9D7}"/>
              </a:ext>
            </a:extLst>
          </p:cNvPr>
          <p:cNvSpPr txBox="1"/>
          <p:nvPr/>
        </p:nvSpPr>
        <p:spPr>
          <a:xfrm>
            <a:off x="1078537" y="1702487"/>
            <a:ext cx="2169731" cy="369332"/>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NRT patch</a:t>
            </a:r>
          </a:p>
        </p:txBody>
      </p:sp>
      <p:sp>
        <p:nvSpPr>
          <p:cNvPr id="8" name="TextBox 7">
            <a:extLst>
              <a:ext uri="{FF2B5EF4-FFF2-40B4-BE49-F238E27FC236}">
                <a16:creationId xmlns:a16="http://schemas.microsoft.com/office/drawing/2014/main" id="{9A9F330A-912E-6849-9AC8-D125F455EBA7}"/>
              </a:ext>
            </a:extLst>
          </p:cNvPr>
          <p:cNvSpPr txBox="1"/>
          <p:nvPr/>
        </p:nvSpPr>
        <p:spPr>
          <a:xfrm>
            <a:off x="4430364" y="1702487"/>
            <a:ext cx="3887788" cy="369332"/>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Faster-acting NRT</a:t>
            </a:r>
          </a:p>
        </p:txBody>
      </p:sp>
      <p:pic>
        <p:nvPicPr>
          <p:cNvPr id="9" name="Picture 8">
            <a:extLst>
              <a:ext uri="{FF2B5EF4-FFF2-40B4-BE49-F238E27FC236}">
                <a16:creationId xmlns:a16="http://schemas.microsoft.com/office/drawing/2014/main" id="{96C9E5FA-5ADC-524F-8CEF-FA9504345438}"/>
              </a:ext>
            </a:extLst>
          </p:cNvPr>
          <p:cNvPicPr>
            <a:picLocks noChangeAspect="1"/>
          </p:cNvPicPr>
          <p:nvPr/>
        </p:nvPicPr>
        <p:blipFill>
          <a:blip r:embed="rId3"/>
          <a:stretch>
            <a:fillRect/>
          </a:stretch>
        </p:blipFill>
        <p:spPr>
          <a:xfrm>
            <a:off x="1119085" y="2209840"/>
            <a:ext cx="2088635" cy="1304257"/>
          </a:xfrm>
          <a:prstGeom prst="rect">
            <a:avLst/>
          </a:prstGeom>
        </p:spPr>
      </p:pic>
      <p:pic>
        <p:nvPicPr>
          <p:cNvPr id="10" name="Picture 9">
            <a:extLst>
              <a:ext uri="{FF2B5EF4-FFF2-40B4-BE49-F238E27FC236}">
                <a16:creationId xmlns:a16="http://schemas.microsoft.com/office/drawing/2014/main" id="{9877ED11-F40E-0844-AFF0-20F3B424A488}"/>
              </a:ext>
            </a:extLst>
          </p:cNvPr>
          <p:cNvPicPr>
            <a:picLocks noChangeAspect="1"/>
          </p:cNvPicPr>
          <p:nvPr/>
        </p:nvPicPr>
        <p:blipFill>
          <a:blip r:embed="rId4"/>
          <a:srcRect/>
          <a:stretch/>
        </p:blipFill>
        <p:spPr>
          <a:xfrm>
            <a:off x="4551134" y="2246125"/>
            <a:ext cx="2020940" cy="1251678"/>
          </a:xfrm>
          <a:prstGeom prst="rect">
            <a:avLst/>
          </a:prstGeom>
        </p:spPr>
      </p:pic>
      <p:pic>
        <p:nvPicPr>
          <p:cNvPr id="11" name="Picture 10">
            <a:extLst>
              <a:ext uri="{FF2B5EF4-FFF2-40B4-BE49-F238E27FC236}">
                <a16:creationId xmlns:a16="http://schemas.microsoft.com/office/drawing/2014/main" id="{E7A81044-1138-254E-A2D5-5317C4CA8857}"/>
              </a:ext>
            </a:extLst>
          </p:cNvPr>
          <p:cNvPicPr>
            <a:picLocks noChangeAspect="1"/>
          </p:cNvPicPr>
          <p:nvPr/>
        </p:nvPicPr>
        <p:blipFill>
          <a:blip r:embed="rId5"/>
          <a:srcRect/>
          <a:stretch/>
        </p:blipFill>
        <p:spPr>
          <a:xfrm>
            <a:off x="6593165" y="2254950"/>
            <a:ext cx="1894770" cy="1160546"/>
          </a:xfrm>
          <a:prstGeom prst="rect">
            <a:avLst/>
          </a:prstGeom>
        </p:spPr>
      </p:pic>
      <p:sp>
        <p:nvSpPr>
          <p:cNvPr id="12" name="TextBox 11">
            <a:extLst>
              <a:ext uri="{FF2B5EF4-FFF2-40B4-BE49-F238E27FC236}">
                <a16:creationId xmlns:a16="http://schemas.microsoft.com/office/drawing/2014/main" id="{367AF97D-15AD-B045-A897-A9BB002C09CD}"/>
              </a:ext>
            </a:extLst>
          </p:cNvPr>
          <p:cNvSpPr txBox="1"/>
          <p:nvPr/>
        </p:nvSpPr>
        <p:spPr>
          <a:xfrm>
            <a:off x="404285" y="3745148"/>
            <a:ext cx="3518235" cy="1200588"/>
          </a:xfrm>
          <a:prstGeom prst="rect">
            <a:avLst/>
          </a:prstGeom>
          <a:noFill/>
        </p:spPr>
        <p:txBody>
          <a:bodyPr wrap="square" rtlCol="0">
            <a:noAutofit/>
          </a:bodyPr>
          <a:lstStyle/>
          <a:p>
            <a:pPr algn="ctr">
              <a:lnSpc>
                <a:spcPts val="2100"/>
              </a:lnSpc>
            </a:pPr>
            <a:r>
              <a:rPr lang="en-US" sz="1500" dirty="0">
                <a:latin typeface="Arial" panose="020B0604020202020204" pitchFamily="34" charset="0"/>
                <a:cs typeface="Arial" panose="020B0604020202020204" pitchFamily="34" charset="0"/>
              </a:rPr>
              <a:t>Provides steady dose of nicotine throughout the day to help with withdrawal symptoms and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‘background’ urges to smoke</a:t>
            </a:r>
          </a:p>
        </p:txBody>
      </p:sp>
      <p:sp>
        <p:nvSpPr>
          <p:cNvPr id="13" name="TextBox 12">
            <a:extLst>
              <a:ext uri="{FF2B5EF4-FFF2-40B4-BE49-F238E27FC236}">
                <a16:creationId xmlns:a16="http://schemas.microsoft.com/office/drawing/2014/main" id="{2F437147-F812-294A-B79D-0ACF79083511}"/>
              </a:ext>
            </a:extLst>
          </p:cNvPr>
          <p:cNvSpPr txBox="1"/>
          <p:nvPr/>
        </p:nvSpPr>
        <p:spPr>
          <a:xfrm>
            <a:off x="4720921" y="3745148"/>
            <a:ext cx="3518235" cy="1012580"/>
          </a:xfrm>
          <a:prstGeom prst="rect">
            <a:avLst/>
          </a:prstGeom>
          <a:noFill/>
        </p:spPr>
        <p:txBody>
          <a:bodyPr wrap="square" rtlCol="0">
            <a:noAutofit/>
          </a:bodyPr>
          <a:lstStyle/>
          <a:p>
            <a:pPr algn="ctr">
              <a:lnSpc>
                <a:spcPts val="2100"/>
              </a:lnSpc>
            </a:pPr>
            <a:r>
              <a:rPr lang="en-US" sz="1500" dirty="0">
                <a:latin typeface="Arial" panose="020B0604020202020204" pitchFamily="34" charset="0"/>
                <a:cs typeface="Arial" panose="020B0604020202020204" pitchFamily="34" charset="0"/>
              </a:rPr>
              <a:t>Provides relief from ‘breakthrough’ urges to smoke and other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withdrawal symptoms</a:t>
            </a:r>
          </a:p>
          <a:p>
            <a:pPr algn="ctr">
              <a:lnSpc>
                <a:spcPts val="2100"/>
              </a:lnSpc>
            </a:pPr>
            <a:endParaRPr lang="en-US" sz="1500" dirty="0">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360FED0B-07F0-904F-8766-7D89E032CA5D}"/>
              </a:ext>
            </a:extLst>
          </p:cNvPr>
          <p:cNvGrpSpPr/>
          <p:nvPr/>
        </p:nvGrpSpPr>
        <p:grpSpPr>
          <a:xfrm>
            <a:off x="3578589" y="2331606"/>
            <a:ext cx="606751" cy="769441"/>
            <a:chOff x="4142469" y="1950606"/>
            <a:chExt cx="606751" cy="769441"/>
          </a:xfrm>
        </p:grpSpPr>
        <p:sp>
          <p:nvSpPr>
            <p:cNvPr id="15" name="Oval 14">
              <a:extLst>
                <a:ext uri="{FF2B5EF4-FFF2-40B4-BE49-F238E27FC236}">
                  <a16:creationId xmlns:a16="http://schemas.microsoft.com/office/drawing/2014/main" id="{2D67F47A-6B3B-EE4B-AC17-C96FB5DB7814}"/>
                </a:ext>
              </a:extLst>
            </p:cNvPr>
            <p:cNvSpPr/>
            <p:nvPr/>
          </p:nvSpPr>
          <p:spPr bwMode="auto">
            <a:xfrm>
              <a:off x="4142469" y="2042445"/>
              <a:ext cx="606751" cy="606751"/>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4" name="TextBox 13">
              <a:extLst>
                <a:ext uri="{FF2B5EF4-FFF2-40B4-BE49-F238E27FC236}">
                  <a16:creationId xmlns:a16="http://schemas.microsoft.com/office/drawing/2014/main" id="{5473E47A-6862-1B4E-BBAA-08AFCFDCB6C9}"/>
                </a:ext>
              </a:extLst>
            </p:cNvPr>
            <p:cNvSpPr txBox="1"/>
            <p:nvPr/>
          </p:nvSpPr>
          <p:spPr>
            <a:xfrm>
              <a:off x="4226732" y="1950606"/>
              <a:ext cx="438224" cy="769441"/>
            </a:xfrm>
            <a:prstGeom prst="rect">
              <a:avLst/>
            </a:prstGeom>
            <a:noFill/>
          </p:spPr>
          <p:txBody>
            <a:bodyPr wrap="square" lIns="0" tIns="0" rIns="0" bIns="0" rtlCol="0">
              <a:spAutoFit/>
            </a:bodyPr>
            <a:lstStyle/>
            <a:p>
              <a:pPr algn="ctr"/>
              <a:r>
                <a:rPr lang="en-US" sz="5000" dirty="0">
                  <a:solidFill>
                    <a:schemeClr val="bg1"/>
                  </a:solidFill>
                  <a:latin typeface="Century Gothic" panose="020B0502020202020204" pitchFamily="34" charset="0"/>
                </a:rPr>
                <a:t>+</a:t>
              </a:r>
            </a:p>
          </p:txBody>
        </p:sp>
      </p:grpSp>
      <p:sp>
        <p:nvSpPr>
          <p:cNvPr id="4" name="Footer Placeholder 4">
            <a:extLst>
              <a:ext uri="{FF2B5EF4-FFF2-40B4-BE49-F238E27FC236}">
                <a16:creationId xmlns:a16="http://schemas.microsoft.com/office/drawing/2014/main" id="{9BD0B1C1-C84A-2B62-DE73-882FF9C9306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44635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A336FC6-32BD-AF7B-A868-822C4A15BDD6}"/>
              </a:ext>
            </a:extLst>
          </p:cNvPr>
          <p:cNvSpPr>
            <a:spLocks noGrp="1"/>
          </p:cNvSpPr>
          <p:nvPr>
            <p:ph type="title"/>
          </p:nvPr>
        </p:nvSpPr>
        <p:spPr/>
        <p:txBody>
          <a:bodyPr/>
          <a:lstStyle/>
          <a:p>
            <a:r>
              <a:rPr lang="en-US" dirty="0"/>
              <a:t>Clinical groups: safety and guidance on NRT</a:t>
            </a:r>
          </a:p>
        </p:txBody>
      </p:sp>
      <p:sp>
        <p:nvSpPr>
          <p:cNvPr id="3" name="Text Placeholder 2">
            <a:extLst>
              <a:ext uri="{FF2B5EF4-FFF2-40B4-BE49-F238E27FC236}">
                <a16:creationId xmlns:a16="http://schemas.microsoft.com/office/drawing/2014/main" id="{3879E6C1-EDBC-F75E-365C-AC0D07FDCC1C}"/>
              </a:ext>
            </a:extLst>
          </p:cNvPr>
          <p:cNvSpPr>
            <a:spLocks noGrp="1"/>
          </p:cNvSpPr>
          <p:nvPr>
            <p:ph type="body" idx="12"/>
          </p:nvPr>
        </p:nvSpPr>
        <p:spPr>
          <a:xfrm>
            <a:off x="571226" y="1556657"/>
            <a:ext cx="7888288" cy="4191000"/>
          </a:xfrm>
        </p:spPr>
        <p:txBody>
          <a:bodyPr/>
          <a:lstStyle/>
          <a:p>
            <a:pPr marL="0" indent="0">
              <a:spcAft>
                <a:spcPts val="0"/>
              </a:spcAft>
              <a:buNone/>
            </a:pPr>
            <a:r>
              <a:rPr lang="en-CA" sz="1600" b="1" dirty="0">
                <a:solidFill>
                  <a:schemeClr val="accent1"/>
                </a:solidFill>
                <a:effectLst/>
                <a:latin typeface="Helvetica" pitchFamily="2" charset="0"/>
              </a:rPr>
              <a:t>Suicidal/</a:t>
            </a:r>
            <a:r>
              <a:rPr lang="en-CA" sz="1600" b="1" dirty="0">
                <a:solidFill>
                  <a:schemeClr val="accent1"/>
                </a:solidFill>
                <a:latin typeface="Helvetica" pitchFamily="2" charset="0"/>
              </a:rPr>
              <a:t>s</a:t>
            </a:r>
            <a:r>
              <a:rPr lang="en-CA" sz="1600" b="1" dirty="0">
                <a:solidFill>
                  <a:schemeClr val="accent1"/>
                </a:solidFill>
                <a:effectLst/>
                <a:latin typeface="Helvetica" pitchFamily="2" charset="0"/>
              </a:rPr>
              <a:t>elf-harm patients </a:t>
            </a:r>
          </a:p>
          <a:p>
            <a:pPr>
              <a:lnSpc>
                <a:spcPts val="2600"/>
              </a:lnSpc>
              <a:spcAft>
                <a:spcPts val="1800"/>
              </a:spcAft>
            </a:pPr>
            <a:r>
              <a:rPr lang="en-CA" sz="1600" dirty="0">
                <a:solidFill>
                  <a:srgbClr val="3F3F3F"/>
                </a:solidFill>
                <a:effectLst/>
                <a:latin typeface="Helvetica" pitchFamily="2" charset="0"/>
              </a:rPr>
              <a:t>NRT is safe to use, but some patients can misuse NRT products, such as swallowing mouth/nasal spray containers or using broken plastic inhalators to cause skin lacerations/bleeding. Appropriate risk assessment and supervised use of NRT products for high-risk patients is recommended</a:t>
            </a:r>
          </a:p>
          <a:p>
            <a:pPr marL="0" indent="0">
              <a:lnSpc>
                <a:spcPts val="2600"/>
              </a:lnSpc>
              <a:spcAft>
                <a:spcPts val="0"/>
              </a:spcAft>
              <a:buNone/>
            </a:pPr>
            <a:r>
              <a:rPr lang="en-US" sz="1600" b="1" dirty="0">
                <a:solidFill>
                  <a:schemeClr val="accent1"/>
                </a:solidFill>
              </a:rPr>
              <a:t>Body weight</a:t>
            </a:r>
          </a:p>
          <a:p>
            <a:pPr marL="285750" indent="-285750">
              <a:lnSpc>
                <a:spcPts val="2600"/>
              </a:lnSpc>
              <a:spcAft>
                <a:spcPts val="1800"/>
              </a:spcAft>
            </a:pPr>
            <a:r>
              <a:rPr lang="en-US" sz="1600" dirty="0"/>
              <a:t>Can affect efficacy and side effects experienced</a:t>
            </a:r>
          </a:p>
          <a:p>
            <a:pPr marL="0" indent="0">
              <a:lnSpc>
                <a:spcPts val="2600"/>
              </a:lnSpc>
              <a:spcAft>
                <a:spcPts val="0"/>
              </a:spcAft>
              <a:buNone/>
            </a:pPr>
            <a:r>
              <a:rPr lang="en-US" sz="1600" b="1" dirty="0">
                <a:solidFill>
                  <a:schemeClr val="accent1"/>
                </a:solidFill>
              </a:rPr>
              <a:t>Pregnant and breastfeeding women</a:t>
            </a:r>
            <a:r>
              <a:rPr lang="en-US" sz="1600" dirty="0"/>
              <a:t> </a:t>
            </a:r>
          </a:p>
          <a:p>
            <a:pPr marL="285750" indent="-285750">
              <a:lnSpc>
                <a:spcPts val="2600"/>
              </a:lnSpc>
              <a:spcAft>
                <a:spcPts val="200"/>
              </a:spcAft>
            </a:pPr>
            <a:r>
              <a:rPr lang="en-US" sz="1600" dirty="0"/>
              <a:t>Combination NRT recommended </a:t>
            </a:r>
          </a:p>
          <a:p>
            <a:pPr marL="285750" indent="-285750">
              <a:lnSpc>
                <a:spcPts val="2600"/>
              </a:lnSpc>
              <a:spcAft>
                <a:spcPts val="1200"/>
              </a:spcAft>
            </a:pPr>
            <a:r>
              <a:rPr lang="en-US" sz="1600" dirty="0"/>
              <a:t>16-hour patch (remove at night) plus faster-acting product</a:t>
            </a:r>
            <a:endParaRPr lang="en-US" sz="1600" b="1" dirty="0">
              <a:solidFill>
                <a:schemeClr val="accent1"/>
              </a:solidFill>
            </a:endParaRPr>
          </a:p>
        </p:txBody>
      </p:sp>
      <p:sp>
        <p:nvSpPr>
          <p:cNvPr id="4" name="Footer Placeholder 4">
            <a:extLst>
              <a:ext uri="{FF2B5EF4-FFF2-40B4-BE49-F238E27FC236}">
                <a16:creationId xmlns:a16="http://schemas.microsoft.com/office/drawing/2014/main" id="{49BA77A6-30A1-BFF6-BEE4-16000B78880E}"/>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98953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F9550CD-49E7-41A7-D01D-72BB8E7B67F4}"/>
              </a:ext>
            </a:extLst>
          </p:cNvPr>
          <p:cNvSpPr/>
          <p:nvPr/>
        </p:nvSpPr>
        <p:spPr bwMode="auto">
          <a:xfrm>
            <a:off x="0" y="2013358"/>
            <a:ext cx="9144000" cy="4012951"/>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TextBox 1">
            <a:extLst>
              <a:ext uri="{FF2B5EF4-FFF2-40B4-BE49-F238E27FC236}">
                <a16:creationId xmlns:a16="http://schemas.microsoft.com/office/drawing/2014/main" id="{BAC9225D-04E1-B763-9FEF-D213CE428260}"/>
              </a:ext>
            </a:extLst>
          </p:cNvPr>
          <p:cNvSpPr txBox="1"/>
          <p:nvPr/>
        </p:nvSpPr>
        <p:spPr bwMode="auto">
          <a:xfrm>
            <a:off x="773158" y="525664"/>
            <a:ext cx="7597685" cy="98117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3000" b="1" dirty="0">
                <a:solidFill>
                  <a:schemeClr val="bg1"/>
                </a:solidFill>
                <a:effectLst>
                  <a:outerShdw blurRad="254000" dist="63500" dir="5400000" algn="ctr" rotWithShape="0">
                    <a:srgbClr val="000000">
                      <a:alpha val="25000"/>
                    </a:srgbClr>
                  </a:outerShdw>
                </a:effectLst>
                <a:latin typeface="+mn-lt"/>
                <a:cs typeface="Segoe UI"/>
              </a:rPr>
              <a:t>NRT products</a:t>
            </a:r>
          </a:p>
        </p:txBody>
      </p:sp>
      <p:pic>
        <p:nvPicPr>
          <p:cNvPr id="3" name="Picture 2" descr="A close-up of various medicines&#10;&#10;Description automatically generated">
            <a:extLst>
              <a:ext uri="{FF2B5EF4-FFF2-40B4-BE49-F238E27FC236}">
                <a16:creationId xmlns:a16="http://schemas.microsoft.com/office/drawing/2014/main" id="{B3F9EC95-1BBA-04AE-89E4-0E9716889F05}"/>
              </a:ext>
            </a:extLst>
          </p:cNvPr>
          <p:cNvPicPr>
            <a:picLocks noChangeAspect="1"/>
          </p:cNvPicPr>
          <p:nvPr/>
        </p:nvPicPr>
        <p:blipFill>
          <a:blip r:embed="rId3"/>
          <a:stretch>
            <a:fillRect/>
          </a:stretch>
        </p:blipFill>
        <p:spPr>
          <a:xfrm>
            <a:off x="807820" y="2080469"/>
            <a:ext cx="7494805" cy="3761282"/>
          </a:xfrm>
          <a:prstGeom prst="rect">
            <a:avLst/>
          </a:prstGeom>
        </p:spPr>
      </p:pic>
    </p:spTree>
    <p:extLst>
      <p:ext uri="{BB962C8B-B14F-4D97-AF65-F5344CB8AC3E}">
        <p14:creationId xmlns:p14="http://schemas.microsoft.com/office/powerpoint/2010/main" val="3695063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70E64-9B6D-4092-F750-55CAB75C4A60}"/>
            </a:ext>
          </a:extLst>
        </p:cNvPr>
        <p:cNvGrpSpPr/>
        <p:nvPr/>
      </p:nvGrpSpPr>
      <p:grpSpPr>
        <a:xfrm>
          <a:off x="0" y="0"/>
          <a:ext cx="0" cy="0"/>
          <a:chOff x="0" y="0"/>
          <a:chExt cx="0" cy="0"/>
        </a:xfrm>
      </p:grpSpPr>
      <p:pic>
        <p:nvPicPr>
          <p:cNvPr id="11" name="Content Placeholder 6">
            <a:extLst>
              <a:ext uri="{FF2B5EF4-FFF2-40B4-BE49-F238E27FC236}">
                <a16:creationId xmlns:a16="http://schemas.microsoft.com/office/drawing/2014/main" id="{72C6DA20-27E9-A955-4CF9-985D3FDAB8CE}"/>
              </a:ext>
            </a:extLst>
          </p:cNvPr>
          <p:cNvPicPr>
            <a:picLocks noChangeAspect="1"/>
          </p:cNvPicPr>
          <p:nvPr/>
        </p:nvPicPr>
        <p:blipFill>
          <a:blip r:embed="rId3"/>
          <a:srcRect/>
          <a:stretch/>
        </p:blipFill>
        <p:spPr bwMode="auto">
          <a:xfrm>
            <a:off x="2702982"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Graphical user interface, application&#10;&#10;Description automatically generated">
            <a:extLst>
              <a:ext uri="{FF2B5EF4-FFF2-40B4-BE49-F238E27FC236}">
                <a16:creationId xmlns:a16="http://schemas.microsoft.com/office/drawing/2014/main" id="{3186E380-1A84-621E-6E08-9D04D0BA2E5A}"/>
              </a:ext>
            </a:extLst>
          </p:cNvPr>
          <p:cNvPicPr>
            <a:picLocks noChangeAspect="1"/>
          </p:cNvPicPr>
          <p:nvPr/>
        </p:nvPicPr>
        <p:blipFill>
          <a:blip r:embed="rId4"/>
          <a:stretch>
            <a:fillRect/>
          </a:stretch>
        </p:blipFill>
        <p:spPr>
          <a:xfrm>
            <a:off x="5883191" y="1753830"/>
            <a:ext cx="2910539" cy="4158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style>
          <a:lnRef idx="0">
            <a:schemeClr val="dk1"/>
          </a:lnRef>
          <a:fillRef idx="3">
            <a:schemeClr val="dk1"/>
          </a:fillRef>
          <a:effectRef idx="3">
            <a:schemeClr val="dk1"/>
          </a:effectRef>
          <a:fontRef idx="minor">
            <a:schemeClr val="lt1"/>
          </a:fontRef>
        </p:style>
      </p:pic>
      <p:sp>
        <p:nvSpPr>
          <p:cNvPr id="5" name="Title 1">
            <a:extLst>
              <a:ext uri="{FF2B5EF4-FFF2-40B4-BE49-F238E27FC236}">
                <a16:creationId xmlns:a16="http://schemas.microsoft.com/office/drawing/2014/main" id="{9ED693E4-A023-61C8-7C81-F889E3BAF9B6}"/>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1"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b="1" dirty="0"/>
              <a:t>Tobacco Dependence Aids: Quick </a:t>
            </a:r>
            <a:r>
              <a:rPr lang="en-US" dirty="0"/>
              <a:t>R</a:t>
            </a:r>
            <a:r>
              <a:rPr lang="en-US" b="1" dirty="0"/>
              <a:t>eference</a:t>
            </a:r>
            <a:endParaRPr lang="en-US" dirty="0"/>
          </a:p>
        </p:txBody>
      </p:sp>
      <p:sp>
        <p:nvSpPr>
          <p:cNvPr id="8" name="Footer Placeholder 4">
            <a:extLst>
              <a:ext uri="{FF2B5EF4-FFF2-40B4-BE49-F238E27FC236}">
                <a16:creationId xmlns:a16="http://schemas.microsoft.com/office/drawing/2014/main" id="{582C2B74-30BE-CC06-7636-7B4ED544F182}"/>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
        <p:nvSpPr>
          <p:cNvPr id="2" name="TextBox 1">
            <a:extLst>
              <a:ext uri="{FF2B5EF4-FFF2-40B4-BE49-F238E27FC236}">
                <a16:creationId xmlns:a16="http://schemas.microsoft.com/office/drawing/2014/main" id="{4EFDCEE4-6446-FCAE-A63C-FD954074200F}"/>
              </a:ext>
            </a:extLst>
          </p:cNvPr>
          <p:cNvSpPr txBox="1"/>
          <p:nvPr/>
        </p:nvSpPr>
        <p:spPr bwMode="auto">
          <a:xfrm>
            <a:off x="455431" y="1753830"/>
            <a:ext cx="1960088" cy="1224258"/>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Day 1</a:t>
            </a: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 3</a:t>
            </a:r>
          </a:p>
        </p:txBody>
      </p:sp>
    </p:spTree>
    <p:extLst>
      <p:ext uri="{BB962C8B-B14F-4D97-AF65-F5344CB8AC3E}">
        <p14:creationId xmlns:p14="http://schemas.microsoft.com/office/powerpoint/2010/main" val="335801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67017-4924-56AE-E3E8-1A5B675C5C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998267-0112-B059-DA9B-61BE7ECD926A}"/>
              </a:ext>
            </a:extLst>
          </p:cNvPr>
          <p:cNvSpPr>
            <a:spLocks noGrp="1"/>
          </p:cNvSpPr>
          <p:nvPr>
            <p:ph type="title"/>
          </p:nvPr>
        </p:nvSpPr>
        <p:spPr/>
        <p:txBody>
          <a:bodyPr/>
          <a:lstStyle/>
          <a:p>
            <a:r>
              <a:rPr lang="en-US" dirty="0"/>
              <a:t>Tobacco dependence aids: groups and questions</a:t>
            </a:r>
          </a:p>
        </p:txBody>
      </p:sp>
      <p:graphicFrame>
        <p:nvGraphicFramePr>
          <p:cNvPr id="8" name="Table 7">
            <a:extLst>
              <a:ext uri="{FF2B5EF4-FFF2-40B4-BE49-F238E27FC236}">
                <a16:creationId xmlns:a16="http://schemas.microsoft.com/office/drawing/2014/main" id="{E25BB65B-FDAA-E871-C6AD-35DF4A9051A4}"/>
              </a:ext>
            </a:extLst>
          </p:cNvPr>
          <p:cNvGraphicFramePr>
            <a:graphicFrameLocks noGrp="1"/>
          </p:cNvGraphicFramePr>
          <p:nvPr>
            <p:extLst>
              <p:ext uri="{D42A27DB-BD31-4B8C-83A1-F6EECF244321}">
                <p14:modId xmlns:p14="http://schemas.microsoft.com/office/powerpoint/2010/main" val="2548450392"/>
              </p:ext>
            </p:extLst>
          </p:nvPr>
        </p:nvGraphicFramePr>
        <p:xfrm>
          <a:off x="945002" y="3006498"/>
          <a:ext cx="5370454" cy="2987868"/>
        </p:xfrm>
        <a:graphic>
          <a:graphicData uri="http://schemas.openxmlformats.org/drawingml/2006/table">
            <a:tbl>
              <a:tblPr>
                <a:tableStyleId>{9DCAF9ED-07DC-4A11-8D7F-57B35C25682E}</a:tableStyleId>
              </a:tblPr>
              <a:tblGrid>
                <a:gridCol w="1153429">
                  <a:extLst>
                    <a:ext uri="{9D8B030D-6E8A-4147-A177-3AD203B41FA5}">
                      <a16:colId xmlns:a16="http://schemas.microsoft.com/office/drawing/2014/main" val="3136363467"/>
                    </a:ext>
                  </a:extLst>
                </a:gridCol>
                <a:gridCol w="2508904">
                  <a:extLst>
                    <a:ext uri="{9D8B030D-6E8A-4147-A177-3AD203B41FA5}">
                      <a16:colId xmlns:a16="http://schemas.microsoft.com/office/drawing/2014/main" val="1108254513"/>
                    </a:ext>
                  </a:extLst>
                </a:gridCol>
                <a:gridCol w="1708121">
                  <a:extLst>
                    <a:ext uri="{9D8B030D-6E8A-4147-A177-3AD203B41FA5}">
                      <a16:colId xmlns:a16="http://schemas.microsoft.com/office/drawing/2014/main" val="1433948520"/>
                    </a:ext>
                  </a:extLst>
                </a:gridCol>
              </a:tblGrid>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1</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GB" sz="1600" b="1" u="none" strike="noStrike" dirty="0">
                          <a:solidFill>
                            <a:srgbClr val="009A9E"/>
                          </a:solidFill>
                          <a:effectLst/>
                          <a:latin typeface="Arial" panose="020B0604020202020204" pitchFamily="34" charset="0"/>
                          <a:cs typeface="Arial" panose="020B0604020202020204" pitchFamily="34" charset="0"/>
                        </a:rPr>
                        <a:t>Patch</a:t>
                      </a:r>
                      <a:endParaRPr lang="en-GB" sz="1600" b="1" i="0" u="none" strike="noStrike" dirty="0">
                        <a:solidFill>
                          <a:srgbClr val="009A9E"/>
                        </a:solidFill>
                        <a:effectLst/>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400436688"/>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2</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lvl="0" algn="l">
                        <a:buNone/>
                      </a:pPr>
                      <a:r>
                        <a:rPr lang="en-GB" sz="1600" b="1" u="none" strike="noStrike" dirty="0">
                          <a:solidFill>
                            <a:srgbClr val="009A9E"/>
                          </a:solidFill>
                          <a:effectLst/>
                          <a:latin typeface="Arial"/>
                          <a:cs typeface="Arial"/>
                        </a:rPr>
                        <a:t>Mouth spray</a:t>
                      </a:r>
                      <a:endParaRPr lang="en-US" sz="1600" dirty="0">
                        <a:solidFill>
                          <a:srgbClr val="009A9E"/>
                        </a:solidFill>
                      </a:endParaRPr>
                    </a:p>
                  </a:txBody>
                  <a:tcPr anchor="ctr"/>
                </a:tc>
                <a:extLst>
                  <a:ext uri="{0D108BD9-81ED-4DB2-BD59-A6C34878D82A}">
                    <a16:rowId xmlns:a16="http://schemas.microsoft.com/office/drawing/2014/main" val="127623582"/>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3</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lvl="0" algn="l">
                        <a:buNone/>
                      </a:pPr>
                      <a:r>
                        <a:rPr lang="en-GB" sz="1600" b="1" i="0" u="none" strike="noStrike" dirty="0">
                          <a:solidFill>
                            <a:srgbClr val="009A9E"/>
                          </a:solidFill>
                          <a:effectLst/>
                          <a:latin typeface="Arial"/>
                          <a:cs typeface="Arial"/>
                        </a:rPr>
                        <a:t>Inhalator</a:t>
                      </a:r>
                      <a:endParaRPr lang="en-GB" sz="1600" b="1" i="0" u="none" strike="noStrike" dirty="0">
                        <a:solidFill>
                          <a:srgbClr val="009A9E"/>
                        </a:solidFill>
                        <a:effectLst/>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737118084"/>
                  </a:ext>
                </a:extLst>
              </a:tr>
              <a:tr h="497978">
                <a:tc>
                  <a:txBody>
                    <a:bodyPr/>
                    <a:lstStyle/>
                    <a:p>
                      <a:pPr algn="l" fontAlgn="b"/>
                      <a:r>
                        <a:rPr lang="en-GB" sz="1600" b="1" u="none" strike="noStrike" dirty="0">
                          <a:effectLst/>
                          <a:latin typeface="Arial" panose="020B0604020202020204" pitchFamily="34" charset="0"/>
                          <a:cs typeface="Arial" panose="020B0604020202020204" pitchFamily="34" charset="0"/>
                        </a:rPr>
                        <a:t>Group 4</a:t>
                      </a:r>
                      <a:endParaRPr lang="en-GB" sz="1600" b="1" i="0" u="none" strike="noStrike" dirty="0">
                        <a:solidFill>
                          <a:srgbClr val="000000"/>
                        </a:solidFill>
                        <a:effectLst/>
                        <a:latin typeface="Arial" panose="020B0604020202020204" pitchFamily="34" charset="0"/>
                        <a:cs typeface="Arial" panose="020B0604020202020204" pitchFamily="34" charset="0"/>
                      </a:endParaRPr>
                    </a:p>
                  </a:txBody>
                  <a:tcPr anchor="ctr"/>
                </a:tc>
                <a:tc>
                  <a:txBody>
                    <a:bodyPr/>
                    <a:lstStyle/>
                    <a:p>
                      <a:pPr algn="l" fontAlgn="b"/>
                      <a:endParaRPr lang="en-GB" sz="16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lvl="0" algn="l">
                        <a:buNone/>
                      </a:pPr>
                      <a:r>
                        <a:rPr lang="en-GB" sz="1600" b="1" u="none" strike="noStrike" dirty="0">
                          <a:solidFill>
                            <a:srgbClr val="009A9E"/>
                          </a:solidFill>
                          <a:effectLst/>
                          <a:latin typeface="Arial"/>
                          <a:cs typeface="Arial"/>
                        </a:rPr>
                        <a:t>Gum</a:t>
                      </a:r>
                    </a:p>
                  </a:txBody>
                  <a:tcPr anchor="ctr"/>
                </a:tc>
                <a:extLst>
                  <a:ext uri="{0D108BD9-81ED-4DB2-BD59-A6C34878D82A}">
                    <a16:rowId xmlns:a16="http://schemas.microsoft.com/office/drawing/2014/main" val="2481620357"/>
                  </a:ext>
                </a:extLst>
              </a:tr>
              <a:tr h="497978">
                <a:tc>
                  <a:txBody>
                    <a:bodyPr/>
                    <a:lstStyle/>
                    <a:p>
                      <a:pPr lvl="0" algn="l">
                        <a:buNone/>
                      </a:pPr>
                      <a:r>
                        <a:rPr lang="en-GB" sz="1600" b="1" u="none" strike="noStrike" dirty="0">
                          <a:effectLst/>
                          <a:latin typeface="Arial"/>
                          <a:cs typeface="Arial"/>
                        </a:rPr>
                        <a:t>Group 5</a:t>
                      </a:r>
                      <a:endParaRPr lang="en-GB" sz="1600" b="1" i="0" u="none" strike="noStrike" dirty="0">
                        <a:solidFill>
                          <a:srgbClr val="000000"/>
                        </a:solidFill>
                        <a:effectLst/>
                        <a:latin typeface="Arial"/>
                        <a:cs typeface="Arial"/>
                      </a:endParaRPr>
                    </a:p>
                  </a:txBody>
                  <a:tcPr anchor="ctr"/>
                </a:tc>
                <a:tc>
                  <a:txBody>
                    <a:bodyPr/>
                    <a:lstStyle/>
                    <a:p>
                      <a:pPr lvl="0" algn="l">
                        <a:buNone/>
                      </a:pPr>
                      <a:endParaRPr lang="en-GB" sz="1600" b="0" i="0" u="none" strike="noStrike" dirty="0">
                        <a:solidFill>
                          <a:srgbClr val="000000"/>
                        </a:solidFill>
                        <a:effectLst/>
                        <a:latin typeface="Arial"/>
                        <a:cs typeface="Arial"/>
                      </a:endParaRPr>
                    </a:p>
                  </a:txBody>
                  <a:tcPr marL="9525" marR="9525" marT="9525" marB="0" anchor="ctr"/>
                </a:tc>
                <a:tc>
                  <a:txBody>
                    <a:bodyPr/>
                    <a:lstStyle/>
                    <a:p>
                      <a:pPr lvl="0" algn="l">
                        <a:buNone/>
                      </a:pPr>
                      <a:r>
                        <a:rPr lang="en-GB" sz="1600" b="1" u="none" strike="noStrike" dirty="0">
                          <a:solidFill>
                            <a:srgbClr val="009A9E"/>
                          </a:solidFill>
                          <a:effectLst/>
                          <a:latin typeface="Arial"/>
                          <a:cs typeface="Arial"/>
                        </a:rPr>
                        <a:t>Nasal spray</a:t>
                      </a:r>
                      <a:endParaRPr lang="en-US" sz="1600" dirty="0"/>
                    </a:p>
                  </a:txBody>
                  <a:tcPr anchor="ctr"/>
                </a:tc>
                <a:extLst>
                  <a:ext uri="{0D108BD9-81ED-4DB2-BD59-A6C34878D82A}">
                    <a16:rowId xmlns:a16="http://schemas.microsoft.com/office/drawing/2014/main" val="941615169"/>
                  </a:ext>
                </a:extLst>
              </a:tr>
              <a:tr h="497978">
                <a:tc>
                  <a:txBody>
                    <a:bodyPr/>
                    <a:lstStyle/>
                    <a:p>
                      <a:pPr lvl="0" algn="l">
                        <a:buNone/>
                      </a:pPr>
                      <a:r>
                        <a:rPr lang="en-GB" sz="1600" b="1" u="none" strike="noStrike" dirty="0">
                          <a:effectLst/>
                          <a:latin typeface="Arial"/>
                          <a:cs typeface="Arial"/>
                        </a:rPr>
                        <a:t>Group 6</a:t>
                      </a:r>
                      <a:endParaRPr lang="en-GB" sz="1600" b="1" i="0" u="none" strike="noStrike" dirty="0">
                        <a:solidFill>
                          <a:srgbClr val="000000"/>
                        </a:solidFill>
                        <a:effectLst/>
                        <a:latin typeface="Arial"/>
                        <a:cs typeface="Arial"/>
                      </a:endParaRPr>
                    </a:p>
                  </a:txBody>
                  <a:tcPr anchor="ctr"/>
                </a:tc>
                <a:tc>
                  <a:txBody>
                    <a:bodyPr/>
                    <a:lstStyle/>
                    <a:p>
                      <a:pPr lvl="0" algn="l">
                        <a:buNone/>
                      </a:pPr>
                      <a:endParaRPr lang="en-GB" sz="1600" b="0" i="0" u="none" strike="noStrike" dirty="0">
                        <a:solidFill>
                          <a:srgbClr val="000000"/>
                        </a:solidFill>
                        <a:effectLst/>
                        <a:latin typeface="Arial"/>
                        <a:cs typeface="Arial"/>
                      </a:endParaRPr>
                    </a:p>
                  </a:txBody>
                  <a:tcPr marL="9525" marR="9525" marT="9525" marB="0" anchor="ctr"/>
                </a:tc>
                <a:tc>
                  <a:txBody>
                    <a:bodyPr/>
                    <a:lstStyle/>
                    <a:p>
                      <a:pPr lvl="0" algn="l">
                        <a:buNone/>
                      </a:pPr>
                      <a:r>
                        <a:rPr lang="en-GB" sz="1600" b="1" u="none" strike="noStrike" dirty="0">
                          <a:solidFill>
                            <a:srgbClr val="009A9E"/>
                          </a:solidFill>
                          <a:effectLst/>
                          <a:latin typeface="Arial"/>
                          <a:cs typeface="Arial"/>
                        </a:rPr>
                        <a:t>Vape</a:t>
                      </a:r>
                      <a:endParaRPr lang="en-US" sz="1600" dirty="0"/>
                    </a:p>
                  </a:txBody>
                  <a:tcPr anchor="ctr"/>
                </a:tc>
                <a:extLst>
                  <a:ext uri="{0D108BD9-81ED-4DB2-BD59-A6C34878D82A}">
                    <a16:rowId xmlns:a16="http://schemas.microsoft.com/office/drawing/2014/main" val="4150121835"/>
                  </a:ext>
                </a:extLst>
              </a:tr>
            </a:tbl>
          </a:graphicData>
        </a:graphic>
      </p:graphicFrame>
      <p:sp>
        <p:nvSpPr>
          <p:cNvPr id="7" name="Text Placeholder 3">
            <a:extLst>
              <a:ext uri="{FF2B5EF4-FFF2-40B4-BE49-F238E27FC236}">
                <a16:creationId xmlns:a16="http://schemas.microsoft.com/office/drawing/2014/main" id="{D1859BC4-602F-232C-223E-82C90FF30C10}"/>
              </a:ext>
            </a:extLst>
          </p:cNvPr>
          <p:cNvSpPr txBox="1">
            <a:spLocks/>
          </p:cNvSpPr>
          <p:nvPr/>
        </p:nvSpPr>
        <p:spPr bwMode="auto">
          <a:xfrm>
            <a:off x="619785" y="1536302"/>
            <a:ext cx="7866330" cy="169627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0" fontAlgn="base" latinLnBrk="0" hangingPunct="0">
              <a:lnSpc>
                <a:spcPts val="2800"/>
              </a:lnSpc>
              <a:spcBef>
                <a:spcPts val="1200"/>
              </a:spcBef>
              <a:spcAft>
                <a:spcPts val="1200"/>
              </a:spcAft>
              <a:buClr>
                <a:srgbClr val="00BCBF"/>
              </a:buClr>
              <a:buSzPct val="120000"/>
              <a:buFont typeface="Century Gothic" panose="020B0502020202020204" pitchFamily="34" charset="0"/>
              <a:buChar char="■"/>
              <a:tabLst/>
              <a:defRPr/>
            </a:pPr>
            <a:r>
              <a:rPr kumimoji="0" lang="en-US"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How would you present this product to a patient with SMI?</a:t>
            </a:r>
          </a:p>
          <a:p>
            <a:pPr marL="342900" marR="0" lvl="0" indent="-342900" algn="l" defTabSz="457200" rtl="0" eaLnBrk="0" fontAlgn="base" latinLnBrk="0" hangingPunct="0">
              <a:lnSpc>
                <a:spcPts val="2800"/>
              </a:lnSpc>
              <a:spcBef>
                <a:spcPts val="1200"/>
              </a:spcBef>
              <a:spcAft>
                <a:spcPts val="1200"/>
              </a:spcAft>
              <a:buClr>
                <a:srgbClr val="00BCBF"/>
              </a:buClr>
              <a:buSzPct val="120000"/>
              <a:buFont typeface="Century Gothic" panose="020B0502020202020204" pitchFamily="34" charset="0"/>
              <a:buChar char="■"/>
              <a:tabLst/>
              <a:defRPr/>
            </a:pPr>
            <a:r>
              <a:rPr kumimoji="0" lang="en-US" i="0" u="none" strike="noStrike" kern="1200" cap="none" spc="0" normalizeH="0" baseline="0" noProof="0" dirty="0">
                <a:ln>
                  <a:noFill/>
                </a:ln>
                <a:solidFill>
                  <a:srgbClr val="333333"/>
                </a:solidFill>
                <a:effectLst/>
                <a:uLnTx/>
                <a:uFillTx/>
                <a:latin typeface="Arial" panose="020B0604020202020204" pitchFamily="34" charset="0"/>
                <a:cs typeface="Arial" panose="020B0604020202020204" pitchFamily="34" charset="0"/>
              </a:rPr>
              <a:t>What considerations might there be for a patient with SMI to using this product?</a:t>
            </a:r>
          </a:p>
        </p:txBody>
      </p:sp>
      <p:sp>
        <p:nvSpPr>
          <p:cNvPr id="3" name="Footer Placeholder 4">
            <a:extLst>
              <a:ext uri="{FF2B5EF4-FFF2-40B4-BE49-F238E27FC236}">
                <a16:creationId xmlns:a16="http://schemas.microsoft.com/office/drawing/2014/main" id="{5398039A-1D3F-A440-939C-C99669224B32}"/>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
        <p:nvSpPr>
          <p:cNvPr id="4" name="TextBox 3">
            <a:extLst>
              <a:ext uri="{FF2B5EF4-FFF2-40B4-BE49-F238E27FC236}">
                <a16:creationId xmlns:a16="http://schemas.microsoft.com/office/drawing/2014/main" id="{7DDFE757-5C41-3FE5-9386-E3A65360A828}"/>
              </a:ext>
            </a:extLst>
          </p:cNvPr>
          <p:cNvSpPr txBox="1"/>
          <p:nvPr/>
        </p:nvSpPr>
        <p:spPr bwMode="auto">
          <a:xfrm>
            <a:off x="6709941" y="3006498"/>
            <a:ext cx="1960088" cy="1509434"/>
          </a:xfrm>
          <a:prstGeom prst="rect">
            <a:avLst/>
          </a:prstGeom>
          <a:solidFill>
            <a:schemeClr val="accent3"/>
          </a:solid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Module 1</a:t>
            </a:r>
            <a:r>
              <a:rPr lang="en-US" sz="2000" dirty="0">
                <a:solidFill>
                  <a:schemeClr val="bg2"/>
                </a:solidFill>
                <a:latin typeface="+mn-lt"/>
              </a:rPr>
              <a:t>0</a:t>
            </a:r>
            <a:endPar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endParaRPr>
          </a:p>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000" b="0" i="0" u="none" strike="noStrike" kern="1200" cap="none" spc="0" normalizeH="0" baseline="0" noProof="0" dirty="0">
                <a:ln>
                  <a:noFill/>
                </a:ln>
                <a:solidFill>
                  <a:schemeClr val="bg2"/>
                </a:solidFill>
                <a:effectLst/>
                <a:uLnTx/>
                <a:uFillTx/>
                <a:latin typeface="+mn-lt"/>
                <a:ea typeface="Geneva" pitchFamily="-109" charset="0"/>
                <a:cs typeface="Geneva" pitchFamily="-109" charset="0"/>
              </a:rPr>
              <a:t>Handouts 1 and 2</a:t>
            </a:r>
          </a:p>
        </p:txBody>
      </p:sp>
    </p:spTree>
    <p:extLst>
      <p:ext uri="{BB962C8B-B14F-4D97-AF65-F5344CB8AC3E}">
        <p14:creationId xmlns:p14="http://schemas.microsoft.com/office/powerpoint/2010/main" val="1239174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t>Nicotine patches</a:t>
            </a:r>
          </a:p>
        </p:txBody>
      </p:sp>
      <p:pic>
        <p:nvPicPr>
          <p:cNvPr id="13" name="Picture 12">
            <a:extLst>
              <a:ext uri="{FF2B5EF4-FFF2-40B4-BE49-F238E27FC236}">
                <a16:creationId xmlns:a16="http://schemas.microsoft.com/office/drawing/2014/main" id="{F80F0B87-DCB1-7E41-B9C7-A07E554FB18F}"/>
              </a:ext>
            </a:extLst>
          </p:cNvPr>
          <p:cNvPicPr>
            <a:picLocks noChangeAspect="1"/>
          </p:cNvPicPr>
          <p:nvPr/>
        </p:nvPicPr>
        <p:blipFill>
          <a:blip r:embed="rId3"/>
          <a:stretch>
            <a:fillRect/>
          </a:stretch>
        </p:blipFill>
        <p:spPr>
          <a:xfrm>
            <a:off x="858573" y="3886200"/>
            <a:ext cx="3076566" cy="1921175"/>
          </a:xfrm>
          <a:prstGeom prst="rect">
            <a:avLst/>
          </a:prstGeom>
        </p:spPr>
      </p:pic>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500" y="1637623"/>
            <a:ext cx="4205600" cy="21637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buNone/>
            </a:pPr>
            <a:r>
              <a:rPr lang="en-US" sz="1600" b="1" dirty="0">
                <a:latin typeface="Arial" panose="020B0604020202020204" pitchFamily="34" charset="0"/>
                <a:cs typeface="Arial" panose="020B0604020202020204" pitchFamily="34" charset="0"/>
              </a:rPr>
              <a:t>16-hour skin patches: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25mg, 15mg &amp; 10mg</a:t>
            </a:r>
          </a:p>
          <a:p>
            <a:pPr marL="223838" indent="-223838">
              <a:lnSpc>
                <a:spcPts val="2200"/>
              </a:lnSpc>
              <a:spcBef>
                <a:spcPts val="400"/>
              </a:spcBef>
              <a:spcAft>
                <a:spcPts val="400"/>
              </a:spcAft>
              <a:buClr>
                <a:schemeClr val="accent1"/>
              </a:buClr>
              <a:buNone/>
            </a:pPr>
            <a:r>
              <a:rPr lang="en-US" sz="1600" b="1" dirty="0">
                <a:latin typeface="Arial" panose="020B0604020202020204" pitchFamily="34" charset="0"/>
                <a:cs typeface="Arial" panose="020B0604020202020204" pitchFamily="34" charset="0"/>
              </a:rPr>
              <a:t>24-hour skin patches: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21mg, 14mg &amp; 7mg</a:t>
            </a:r>
          </a:p>
        </p:txBody>
      </p:sp>
      <p:sp>
        <p:nvSpPr>
          <p:cNvPr id="7" name="Text Placeholder 3">
            <a:extLst>
              <a:ext uri="{FF2B5EF4-FFF2-40B4-BE49-F238E27FC236}">
                <a16:creationId xmlns:a16="http://schemas.microsoft.com/office/drawing/2014/main" id="{2AF92AB8-DA71-E24B-8DD8-1A0927472D88}"/>
              </a:ext>
            </a:extLst>
          </p:cNvPr>
          <p:cNvSpPr>
            <a:spLocks noGrp="1"/>
          </p:cNvSpPr>
          <p:nvPr>
            <p:ph type="body" idx="12"/>
          </p:nvPr>
        </p:nvSpPr>
        <p:spPr>
          <a:xfrm>
            <a:off x="4582841" y="1637623"/>
            <a:ext cx="4319859" cy="2846262"/>
          </a:xfrm>
        </p:spPr>
        <p:txBody>
          <a:bodyPr/>
          <a:lstStyle/>
          <a:p>
            <a:pPr marL="223838" indent="-223838">
              <a:lnSpc>
                <a:spcPts val="2200"/>
              </a:lnSpc>
              <a:buNone/>
            </a:pPr>
            <a:r>
              <a:rPr lang="en-US" sz="1700" b="1" dirty="0">
                <a:solidFill>
                  <a:srgbClr val="009A9E"/>
                </a:solidFill>
              </a:rPr>
              <a:t>How it is used</a:t>
            </a:r>
          </a:p>
          <a:p>
            <a:pPr marL="223838" indent="-223838">
              <a:lnSpc>
                <a:spcPts val="2200"/>
              </a:lnSpc>
            </a:pPr>
            <a:r>
              <a:rPr lang="en-US" sz="1600" dirty="0"/>
              <a:t>Apply to clean, dry, non-hairy area</a:t>
            </a:r>
          </a:p>
          <a:p>
            <a:pPr marL="223838" indent="-223838">
              <a:lnSpc>
                <a:spcPts val="2200"/>
              </a:lnSpc>
            </a:pPr>
            <a:r>
              <a:rPr lang="en-US" sz="1600" dirty="0"/>
              <a:t>Ensure sticks well to skin </a:t>
            </a:r>
          </a:p>
          <a:p>
            <a:pPr marL="223838" indent="-223838">
              <a:lnSpc>
                <a:spcPts val="2200"/>
              </a:lnSpc>
            </a:pPr>
            <a:r>
              <a:rPr lang="en-US" sz="1600" dirty="0"/>
              <a:t>Replace every 24 hours, rotate site daily</a:t>
            </a:r>
          </a:p>
          <a:p>
            <a:pPr marL="223838" indent="-223838">
              <a:lnSpc>
                <a:spcPts val="2200"/>
              </a:lnSpc>
            </a:pPr>
            <a:r>
              <a:rPr lang="en-US" sz="1600" dirty="0"/>
              <a:t>Use 16-hour patch and remove at bedtime if possible (to improve sleep quality)</a:t>
            </a:r>
          </a:p>
          <a:p>
            <a:pPr marL="223838" indent="-223838">
              <a:lnSpc>
                <a:spcPts val="2200"/>
              </a:lnSpc>
            </a:pPr>
            <a:r>
              <a:rPr lang="en-US" sz="1600" dirty="0"/>
              <a:t>Rash from adhesive is common; </a:t>
            </a:r>
            <a:br>
              <a:rPr lang="en-US" sz="1600" dirty="0"/>
            </a:br>
            <a:r>
              <a:rPr lang="en-US" sz="1600" dirty="0"/>
              <a:t>topical creams may be applied; hypoallergenic patches are available for  people with sensitive skin (specialty order)</a:t>
            </a:r>
          </a:p>
          <a:p>
            <a:pPr marL="223838" indent="-223838">
              <a:lnSpc>
                <a:spcPts val="2200"/>
              </a:lnSpc>
            </a:pPr>
            <a:endParaRPr lang="en-US" sz="1700" dirty="0"/>
          </a:p>
        </p:txBody>
      </p:sp>
      <p:sp>
        <p:nvSpPr>
          <p:cNvPr id="4" name="Footer Placeholder 4">
            <a:extLst>
              <a:ext uri="{FF2B5EF4-FFF2-40B4-BE49-F238E27FC236}">
                <a16:creationId xmlns:a16="http://schemas.microsoft.com/office/drawing/2014/main" id="{23CDCB6B-0473-1F90-C3FF-A39CD2E9FBB9}"/>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8819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xEl>
                                              <p:pRg st="2" end="2"/>
                                            </p:txEl>
                                          </p:spTgt>
                                        </p:tgtEl>
                                        <p:attrNameLst>
                                          <p:attrName>style.visibility</p:attrName>
                                        </p:attrNameLst>
                                      </p:cBhvr>
                                      <p:to>
                                        <p:strVal val="visible"/>
                                      </p:to>
                                    </p:set>
                                    <p:animEffect transition="in" filter="fade">
                                      <p:cBhvr>
                                        <p:cTn id="23" dur="500"/>
                                        <p:tgtEl>
                                          <p:spTgt spid="7">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500"/>
                                        <p:tgtEl>
                                          <p:spTgt spid="7">
                                            <p:txEl>
                                              <p:pRg st="3" end="3"/>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4" end="4"/>
                                            </p:txEl>
                                          </p:spTgt>
                                        </p:tgtEl>
                                        <p:attrNameLst>
                                          <p:attrName>style.visibility</p:attrName>
                                        </p:attrNameLst>
                                      </p:cBhvr>
                                      <p:to>
                                        <p:strVal val="visible"/>
                                      </p:to>
                                    </p:set>
                                    <p:animEffect transition="in" filter="fade">
                                      <p:cBhvr>
                                        <p:cTn id="29" dur="500"/>
                                        <p:tgtEl>
                                          <p:spTgt spid="7">
                                            <p:txEl>
                                              <p:pRg st="4" end="4"/>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fade">
                                      <p:cBhvr>
                                        <p:cTn id="3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08F03-146B-8249-A4C6-D7813DCB4790}"/>
              </a:ext>
            </a:extLst>
          </p:cNvPr>
          <p:cNvSpPr>
            <a:spLocks noGrp="1"/>
          </p:cNvSpPr>
          <p:nvPr>
            <p:ph type="title"/>
          </p:nvPr>
        </p:nvSpPr>
        <p:spPr/>
        <p:txBody>
          <a:bodyPr/>
          <a:lstStyle/>
          <a:p>
            <a:r>
              <a:rPr lang="en-US" dirty="0"/>
              <a:t>Oral products</a:t>
            </a:r>
          </a:p>
        </p:txBody>
      </p:sp>
      <p:grpSp>
        <p:nvGrpSpPr>
          <p:cNvPr id="22" name="Group 21">
            <a:extLst>
              <a:ext uri="{FF2B5EF4-FFF2-40B4-BE49-F238E27FC236}">
                <a16:creationId xmlns:a16="http://schemas.microsoft.com/office/drawing/2014/main" id="{5A287B0E-80B1-4349-B7EE-8B1C5E3960DD}"/>
              </a:ext>
            </a:extLst>
          </p:cNvPr>
          <p:cNvGrpSpPr/>
          <p:nvPr/>
        </p:nvGrpSpPr>
        <p:grpSpPr>
          <a:xfrm>
            <a:off x="689963" y="3197712"/>
            <a:ext cx="4855432" cy="1223869"/>
            <a:chOff x="689963" y="3140968"/>
            <a:chExt cx="4855432" cy="1223869"/>
          </a:xfrm>
        </p:grpSpPr>
        <p:pic>
          <p:nvPicPr>
            <p:cNvPr id="5" name="Graphic 4" descr="Watch outline">
              <a:extLst>
                <a:ext uri="{FF2B5EF4-FFF2-40B4-BE49-F238E27FC236}">
                  <a16:creationId xmlns:a16="http://schemas.microsoft.com/office/drawing/2014/main" id="{8A0D4C55-940C-6F40-B8DE-99BB595032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4127" y="3348486"/>
              <a:ext cx="808832" cy="808832"/>
            </a:xfrm>
            <a:prstGeom prst="rect">
              <a:avLst/>
            </a:prstGeom>
          </p:spPr>
        </p:pic>
        <p:sp>
          <p:nvSpPr>
            <p:cNvPr id="12" name="Text Placeholder 3">
              <a:extLst>
                <a:ext uri="{FF2B5EF4-FFF2-40B4-BE49-F238E27FC236}">
                  <a16:creationId xmlns:a16="http://schemas.microsoft.com/office/drawing/2014/main" id="{17DE7A65-1178-194A-8076-555D5D0FF249}"/>
                </a:ext>
              </a:extLst>
            </p:cNvPr>
            <p:cNvSpPr txBox="1">
              <a:spLocks/>
            </p:cNvSpPr>
            <p:nvPr/>
          </p:nvSpPr>
          <p:spPr bwMode="auto">
            <a:xfrm>
              <a:off x="1828799" y="3233022"/>
              <a:ext cx="3352801"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dirty="0">
                  <a:latin typeface="Arial" panose="020B0604020202020204" pitchFamily="34" charset="0"/>
                  <a:cs typeface="Arial" panose="020B0604020202020204" pitchFamily="34" charset="0"/>
                </a:rPr>
                <a:t>Usage: </a:t>
              </a:r>
              <a:br>
                <a:rPr lang="en-US" sz="1700" b="1"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Use on the hour, every hour</a:t>
              </a:r>
            </a:p>
          </p:txBody>
        </p:sp>
        <p:sp>
          <p:nvSpPr>
            <p:cNvPr id="13" name="Rectangle 12">
              <a:extLst>
                <a:ext uri="{FF2B5EF4-FFF2-40B4-BE49-F238E27FC236}">
                  <a16:creationId xmlns:a16="http://schemas.microsoft.com/office/drawing/2014/main" id="{F5D4B6C4-0A35-A147-844C-86CA24066E0F}"/>
                </a:ext>
              </a:extLst>
            </p:cNvPr>
            <p:cNvSpPr/>
            <p:nvPr/>
          </p:nvSpPr>
          <p:spPr bwMode="auto">
            <a:xfrm>
              <a:off x="689963" y="314096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3" name="Group 22">
            <a:extLst>
              <a:ext uri="{FF2B5EF4-FFF2-40B4-BE49-F238E27FC236}">
                <a16:creationId xmlns:a16="http://schemas.microsoft.com/office/drawing/2014/main" id="{50012DAE-006C-1344-8CAB-ADAC03E92123}"/>
              </a:ext>
            </a:extLst>
          </p:cNvPr>
          <p:cNvGrpSpPr/>
          <p:nvPr/>
        </p:nvGrpSpPr>
        <p:grpSpPr>
          <a:xfrm>
            <a:off x="689963" y="4620456"/>
            <a:ext cx="4855432" cy="1223869"/>
            <a:chOff x="689963" y="4581128"/>
            <a:chExt cx="4855432" cy="1223869"/>
          </a:xfrm>
        </p:grpSpPr>
        <p:pic>
          <p:nvPicPr>
            <p:cNvPr id="6" name="Graphic 5" descr="Bubble Tea outline">
              <a:extLst>
                <a:ext uri="{FF2B5EF4-FFF2-40B4-BE49-F238E27FC236}">
                  <a16:creationId xmlns:a16="http://schemas.microsoft.com/office/drawing/2014/main" id="{2EF60973-DBD3-C540-BD49-4EDE4ACC08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4630" y="4759149"/>
              <a:ext cx="867826" cy="867826"/>
            </a:xfrm>
            <a:prstGeom prst="rect">
              <a:avLst/>
            </a:prstGeom>
          </p:spPr>
        </p:pic>
        <p:sp>
          <p:nvSpPr>
            <p:cNvPr id="14" name="Text Placeholder 3">
              <a:extLst>
                <a:ext uri="{FF2B5EF4-FFF2-40B4-BE49-F238E27FC236}">
                  <a16:creationId xmlns:a16="http://schemas.microsoft.com/office/drawing/2014/main" id="{DEA13316-D7F8-C04C-B4A0-79527D39F6DE}"/>
                </a:ext>
              </a:extLst>
            </p:cNvPr>
            <p:cNvSpPr txBox="1">
              <a:spLocks/>
            </p:cNvSpPr>
            <p:nvPr/>
          </p:nvSpPr>
          <p:spPr bwMode="auto">
            <a:xfrm>
              <a:off x="1828799" y="4673182"/>
              <a:ext cx="3618272"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dirty="0">
                  <a:latin typeface="Arial" panose="020B0604020202020204" pitchFamily="34" charset="0"/>
                  <a:cs typeface="Arial" panose="020B0604020202020204" pitchFamily="34" charset="0"/>
                </a:rPr>
                <a:t>Absorption: </a:t>
              </a:r>
              <a:br>
                <a:rPr lang="en-US" sz="1700" b="1"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Avoid drinking fruit juice for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15 minutes before or during use</a:t>
              </a:r>
              <a:endParaRPr lang="en-US" sz="1700" b="1"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9DF4CF55-AFB0-8349-8CCD-E834BFE78513}"/>
                </a:ext>
              </a:extLst>
            </p:cNvPr>
            <p:cNvSpPr/>
            <p:nvPr/>
          </p:nvSpPr>
          <p:spPr bwMode="auto">
            <a:xfrm>
              <a:off x="689963" y="458112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27" name="Group 26">
            <a:extLst>
              <a:ext uri="{FF2B5EF4-FFF2-40B4-BE49-F238E27FC236}">
                <a16:creationId xmlns:a16="http://schemas.microsoft.com/office/drawing/2014/main" id="{225AB304-74B0-B649-81FF-10205D86F1B0}"/>
              </a:ext>
            </a:extLst>
          </p:cNvPr>
          <p:cNvGrpSpPr/>
          <p:nvPr/>
        </p:nvGrpSpPr>
        <p:grpSpPr>
          <a:xfrm>
            <a:off x="689963" y="1774968"/>
            <a:ext cx="4855432" cy="1223869"/>
            <a:chOff x="689963" y="1774968"/>
            <a:chExt cx="4855432" cy="1223869"/>
          </a:xfrm>
        </p:grpSpPr>
        <p:pic>
          <p:nvPicPr>
            <p:cNvPr id="7" name="Graphic 6" descr="Lips outline">
              <a:extLst>
                <a:ext uri="{FF2B5EF4-FFF2-40B4-BE49-F238E27FC236}">
                  <a16:creationId xmlns:a16="http://schemas.microsoft.com/office/drawing/2014/main" id="{46BE7116-C725-6441-9720-C96E1EF28C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6879" y="1975238"/>
              <a:ext cx="823329" cy="823329"/>
            </a:xfrm>
            <a:prstGeom prst="rect">
              <a:avLst/>
            </a:prstGeom>
          </p:spPr>
        </p:pic>
        <p:sp>
          <p:nvSpPr>
            <p:cNvPr id="10" name="Rectangle 9">
              <a:extLst>
                <a:ext uri="{FF2B5EF4-FFF2-40B4-BE49-F238E27FC236}">
                  <a16:creationId xmlns:a16="http://schemas.microsoft.com/office/drawing/2014/main" id="{1F68CDDB-165E-5F4F-9DE8-C12D3DEC55A4}"/>
                </a:ext>
              </a:extLst>
            </p:cNvPr>
            <p:cNvSpPr/>
            <p:nvPr/>
          </p:nvSpPr>
          <p:spPr bwMode="auto">
            <a:xfrm>
              <a:off x="689963" y="1774968"/>
              <a:ext cx="4855432" cy="122386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8" name="Text Placeholder 3">
              <a:extLst>
                <a:ext uri="{FF2B5EF4-FFF2-40B4-BE49-F238E27FC236}">
                  <a16:creationId xmlns:a16="http://schemas.microsoft.com/office/drawing/2014/main" id="{A4408574-B2BA-894B-AD9B-C9A7B55AA25B}"/>
                </a:ext>
              </a:extLst>
            </p:cNvPr>
            <p:cNvSpPr txBox="1">
              <a:spLocks/>
            </p:cNvSpPr>
            <p:nvPr/>
          </p:nvSpPr>
          <p:spPr bwMode="auto">
            <a:xfrm>
              <a:off x="1828799" y="1867022"/>
              <a:ext cx="3352801" cy="103976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None/>
              </a:pPr>
              <a:r>
                <a:rPr lang="en-US" sz="1700" b="1" dirty="0">
                  <a:latin typeface="Arial" panose="020B0604020202020204" pitchFamily="34" charset="0"/>
                  <a:cs typeface="Arial" panose="020B0604020202020204" pitchFamily="34" charset="0"/>
                </a:rPr>
                <a:t>Nicotine absorption: </a:t>
              </a:r>
              <a:r>
                <a:rPr lang="en-US" sz="1700" dirty="0">
                  <a:latin typeface="Arial" panose="020B0604020202020204" pitchFamily="34" charset="0"/>
                  <a:cs typeface="Arial" panose="020B0604020202020204" pitchFamily="34" charset="0"/>
                </a:rPr>
                <a:t>bloodstream via the buccal mucosa (mouth and throat)</a:t>
              </a:r>
            </a:p>
          </p:txBody>
        </p:sp>
      </p:grpSp>
      <p:grpSp>
        <p:nvGrpSpPr>
          <p:cNvPr id="29" name="Group 28">
            <a:extLst>
              <a:ext uri="{FF2B5EF4-FFF2-40B4-BE49-F238E27FC236}">
                <a16:creationId xmlns:a16="http://schemas.microsoft.com/office/drawing/2014/main" id="{8E415B2A-2F5A-3D49-A236-1D3B4C2506CB}"/>
              </a:ext>
            </a:extLst>
          </p:cNvPr>
          <p:cNvGrpSpPr/>
          <p:nvPr/>
        </p:nvGrpSpPr>
        <p:grpSpPr>
          <a:xfrm>
            <a:off x="5925902" y="1774968"/>
            <a:ext cx="2533886" cy="4071399"/>
            <a:chOff x="5822535" y="1774968"/>
            <a:chExt cx="2533886" cy="4071399"/>
          </a:xfrm>
        </p:grpSpPr>
        <p:sp>
          <p:nvSpPr>
            <p:cNvPr id="11" name="Text Placeholder 3">
              <a:extLst>
                <a:ext uri="{FF2B5EF4-FFF2-40B4-BE49-F238E27FC236}">
                  <a16:creationId xmlns:a16="http://schemas.microsoft.com/office/drawing/2014/main" id="{43BE41CC-9843-BF42-85B2-70A25CA41216}"/>
                </a:ext>
              </a:extLst>
            </p:cNvPr>
            <p:cNvSpPr txBox="1">
              <a:spLocks/>
            </p:cNvSpPr>
            <p:nvPr/>
          </p:nvSpPr>
          <p:spPr bwMode="auto">
            <a:xfrm>
              <a:off x="6057958" y="2028025"/>
              <a:ext cx="2007780" cy="355927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400"/>
                </a:lnSpc>
                <a:buClr>
                  <a:schemeClr val="accent1"/>
                </a:buClr>
                <a:buNone/>
              </a:pPr>
              <a:r>
                <a:rPr lang="en-US" sz="1700" b="1" dirty="0">
                  <a:latin typeface="Arial" panose="020B0604020202020204" pitchFamily="34" charset="0"/>
                  <a:cs typeface="Arial" panose="020B0604020202020204" pitchFamily="34" charset="0"/>
                </a:rPr>
                <a:t>Common </a:t>
              </a:r>
              <a:br>
                <a:rPr lang="en-US" sz="1700" b="1" dirty="0">
                  <a:latin typeface="Arial" panose="020B0604020202020204" pitchFamily="34" charset="0"/>
                  <a:cs typeface="Arial" panose="020B0604020202020204" pitchFamily="34" charset="0"/>
                </a:rPr>
              </a:br>
              <a:r>
                <a:rPr lang="en-US" sz="1700" b="1" dirty="0">
                  <a:latin typeface="Arial" panose="020B0604020202020204" pitchFamily="34" charset="0"/>
                  <a:cs typeface="Arial" panose="020B0604020202020204" pitchFamily="34" charset="0"/>
                </a:rPr>
                <a:t>side effects:</a:t>
              </a:r>
            </a:p>
            <a:p>
              <a:pPr marL="285750" indent="-285750">
                <a:lnSpc>
                  <a:spcPts val="2400"/>
                </a:lnSpc>
                <a:buClr>
                  <a:schemeClr val="accent1"/>
                </a:buClr>
              </a:pPr>
              <a:r>
                <a:rPr lang="en-US" sz="1700" dirty="0">
                  <a:latin typeface="Arial" panose="020B0604020202020204" pitchFamily="34" charset="0"/>
                  <a:cs typeface="Arial" panose="020B0604020202020204" pitchFamily="34" charset="0"/>
                </a:rPr>
                <a:t>Taste</a:t>
              </a:r>
            </a:p>
            <a:p>
              <a:pPr marL="285750" indent="-285750">
                <a:lnSpc>
                  <a:spcPts val="2400"/>
                </a:lnSpc>
                <a:buClr>
                  <a:schemeClr val="accent1"/>
                </a:buClr>
              </a:pPr>
              <a:r>
                <a:rPr lang="en-US" sz="1700" dirty="0">
                  <a:latin typeface="Arial" panose="020B0604020202020204" pitchFamily="34" charset="0"/>
                  <a:cs typeface="Arial" panose="020B0604020202020204" pitchFamily="34" charset="0"/>
                </a:rPr>
                <a:t>Mouth and </a:t>
              </a:r>
              <a:br>
                <a:rPr lang="en-US" sz="17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throat irritation</a:t>
              </a:r>
            </a:p>
            <a:p>
              <a:pPr marL="285750" indent="-285750">
                <a:lnSpc>
                  <a:spcPts val="2400"/>
                </a:lnSpc>
                <a:buClr>
                  <a:schemeClr val="accent1"/>
                </a:buClr>
              </a:pPr>
              <a:r>
                <a:rPr lang="en-US" sz="1700" dirty="0">
                  <a:latin typeface="Arial" panose="020B0604020202020204" pitchFamily="34" charset="0"/>
                  <a:cs typeface="Arial" panose="020B0604020202020204" pitchFamily="34" charset="0"/>
                </a:rPr>
                <a:t>Hiccups</a:t>
              </a:r>
            </a:p>
            <a:p>
              <a:pPr marL="285750" indent="-285750">
                <a:lnSpc>
                  <a:spcPts val="2400"/>
                </a:lnSpc>
                <a:buClr>
                  <a:schemeClr val="accent1"/>
                </a:buClr>
              </a:pPr>
              <a:r>
                <a:rPr lang="en-US" sz="1700" dirty="0">
                  <a:latin typeface="Arial" panose="020B0604020202020204" pitchFamily="34" charset="0"/>
                  <a:cs typeface="Arial" panose="020B0604020202020204" pitchFamily="34" charset="0"/>
                </a:rPr>
                <a:t>Nausea</a:t>
              </a:r>
            </a:p>
            <a:p>
              <a:pPr marL="285750" indent="-285750">
                <a:lnSpc>
                  <a:spcPts val="2400"/>
                </a:lnSpc>
                <a:buClr>
                  <a:schemeClr val="accent1"/>
                </a:buClr>
              </a:pPr>
              <a:r>
                <a:rPr lang="en-US" sz="1700" dirty="0">
                  <a:latin typeface="Arial" panose="020B0604020202020204" pitchFamily="34" charset="0"/>
                  <a:cs typeface="Arial" panose="020B0604020202020204" pitchFamily="34" charset="0"/>
                </a:rPr>
                <a:t>Headache</a:t>
              </a:r>
              <a:endParaRPr lang="en-US" sz="1700" b="1" dirty="0">
                <a:latin typeface="Arial" panose="020B0604020202020204" pitchFamily="34" charset="0"/>
                <a:cs typeface="Arial" panose="020B0604020202020204" pitchFamily="34" charset="0"/>
              </a:endParaRPr>
            </a:p>
          </p:txBody>
        </p:sp>
        <p:sp>
          <p:nvSpPr>
            <p:cNvPr id="25" name="Rectangle 24">
              <a:extLst>
                <a:ext uri="{FF2B5EF4-FFF2-40B4-BE49-F238E27FC236}">
                  <a16:creationId xmlns:a16="http://schemas.microsoft.com/office/drawing/2014/main" id="{99A72B4D-0020-1E46-A937-845635860F1A}"/>
                </a:ext>
              </a:extLst>
            </p:cNvPr>
            <p:cNvSpPr/>
            <p:nvPr/>
          </p:nvSpPr>
          <p:spPr bwMode="auto">
            <a:xfrm>
              <a:off x="5822535" y="1774968"/>
              <a:ext cx="2533886" cy="4071399"/>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27F7D195-2F36-EA8B-A2E3-FB65120551D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67597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mouth spray</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sec – 2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16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5" name="Text Placeholder 3">
            <a:extLst>
              <a:ext uri="{FF2B5EF4-FFF2-40B4-BE49-F238E27FC236}">
                <a16:creationId xmlns:a16="http://schemas.microsoft.com/office/drawing/2014/main" id="{44E18582-B864-91B5-05A4-24BF4D10782A}"/>
              </a:ext>
            </a:extLst>
          </p:cNvPr>
          <p:cNvSpPr txBox="1">
            <a:spLocks/>
          </p:cNvSpPr>
          <p:nvPr/>
        </p:nvSpPr>
        <p:spPr bwMode="auto">
          <a:xfrm>
            <a:off x="571500" y="1627796"/>
            <a:ext cx="5147376" cy="1568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A 1mg/spray mouth spray  </a:t>
            </a:r>
          </a:p>
          <a:p>
            <a:pPr marL="223838" indent="-223838">
              <a:lnSpc>
                <a:spcPts val="2200"/>
              </a:lnSpc>
              <a:spcBef>
                <a:spcPts val="400"/>
              </a:spcBef>
              <a:spcAft>
                <a:spcPts val="0"/>
              </a:spcAft>
              <a:buClr>
                <a:schemeClr val="accent1"/>
              </a:buClr>
            </a:pPr>
            <a:r>
              <a:rPr lang="en-US" sz="1600" dirty="0">
                <a:latin typeface="Arial" panose="020B0604020202020204" pitchFamily="34" charset="0"/>
                <a:cs typeface="Arial" panose="020B0604020202020204" pitchFamily="34" charset="0"/>
              </a:rPr>
              <a:t>Brand name QuickMist </a:t>
            </a:r>
          </a:p>
          <a:p>
            <a:pPr marL="0" indent="0">
              <a:lnSpc>
                <a:spcPts val="2200"/>
              </a:lnSpc>
              <a:spcBef>
                <a:spcPts val="400"/>
              </a:spcBef>
              <a:spcAft>
                <a:spcPts val="0"/>
              </a:spcAft>
              <a:buClr>
                <a:schemeClr val="accent1"/>
              </a:buClr>
              <a:buNone/>
            </a:pPr>
            <a:r>
              <a:rPr lang="en-US" sz="1600" dirty="0">
                <a:latin typeface="Arial" panose="020B0604020202020204" pitchFamily="34" charset="0"/>
                <a:cs typeface="Arial" panose="020B0604020202020204" pitchFamily="34" charset="0"/>
              </a:rPr>
              <a:t>    (Fresh mint, Cool Berry)</a:t>
            </a:r>
          </a:p>
        </p:txBody>
      </p:sp>
      <p:sp>
        <p:nvSpPr>
          <p:cNvPr id="6" name="Text Placeholder 3">
            <a:extLst>
              <a:ext uri="{FF2B5EF4-FFF2-40B4-BE49-F238E27FC236}">
                <a16:creationId xmlns:a16="http://schemas.microsoft.com/office/drawing/2014/main" id="{F0245E9B-0B32-59B0-28AC-096C36ED3AA5}"/>
              </a:ext>
            </a:extLst>
          </p:cNvPr>
          <p:cNvSpPr txBox="1">
            <a:spLocks/>
          </p:cNvSpPr>
          <p:nvPr/>
        </p:nvSpPr>
        <p:spPr bwMode="auto">
          <a:xfrm>
            <a:off x="4095745" y="1627796"/>
            <a:ext cx="4207235" cy="4199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Child-proof lock (push lever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slide up or down)</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First use: </a:t>
            </a:r>
            <a:r>
              <a:rPr lang="en-US" sz="1600" b="1" dirty="0">
                <a:solidFill>
                  <a:srgbClr val="009A9E"/>
                </a:solidFill>
                <a:latin typeface="Arial" panose="020B0604020202020204" pitchFamily="34" charset="0"/>
                <a:cs typeface="Arial" panose="020B0604020202020204" pitchFamily="34" charset="0"/>
              </a:rPr>
              <a:t>prime the pump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Point and spray (firmly) inside of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mouth against the cheek, repeat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on other side of mouth</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1 to 2 sprays every 30 minutes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to an hour  </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Hold spray in the mouth and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avoid swallowing for a few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seconds after spraying</a:t>
            </a: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2061003F-FE66-38D2-0BA7-1E1C820DE9A6}"/>
              </a:ext>
            </a:extLst>
          </p:cNvPr>
          <p:cNvPicPr>
            <a:picLocks noChangeAspect="1"/>
          </p:cNvPicPr>
          <p:nvPr/>
        </p:nvPicPr>
        <p:blipFill>
          <a:blip r:embed="rId3"/>
          <a:srcRect/>
          <a:stretch/>
        </p:blipFill>
        <p:spPr>
          <a:xfrm rot="493706">
            <a:off x="464966" y="3725693"/>
            <a:ext cx="3242892" cy="1816864"/>
          </a:xfrm>
          <a:prstGeom prst="rect">
            <a:avLst/>
          </a:prstGeom>
        </p:spPr>
      </p:pic>
      <p:sp>
        <p:nvSpPr>
          <p:cNvPr id="3" name="Footer Placeholder 4">
            <a:extLst>
              <a:ext uri="{FF2B5EF4-FFF2-40B4-BE49-F238E27FC236}">
                <a16:creationId xmlns:a16="http://schemas.microsoft.com/office/drawing/2014/main" id="{6446E374-76DB-FA7F-552D-56274A223064}"/>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86350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A99B3-BD07-ED5C-D14F-4FC09D2ACE4D}"/>
              </a:ext>
            </a:extLst>
          </p:cNvPr>
          <p:cNvSpPr>
            <a:spLocks noGrp="1"/>
          </p:cNvSpPr>
          <p:nvPr>
            <p:ph type="title"/>
          </p:nvPr>
        </p:nvSpPr>
        <p:spPr/>
        <p:txBody>
          <a:bodyPr/>
          <a:lstStyle/>
          <a:p>
            <a:r>
              <a:rPr lang="en-US" dirty="0"/>
              <a:t>In this module…</a:t>
            </a:r>
          </a:p>
        </p:txBody>
      </p:sp>
      <p:sp>
        <p:nvSpPr>
          <p:cNvPr id="3" name="Text Placeholder 2">
            <a:extLst>
              <a:ext uri="{FF2B5EF4-FFF2-40B4-BE49-F238E27FC236}">
                <a16:creationId xmlns:a16="http://schemas.microsoft.com/office/drawing/2014/main" id="{CF870736-28C0-AA9F-3B30-6ADABAC07ED8}"/>
              </a:ext>
            </a:extLst>
          </p:cNvPr>
          <p:cNvSpPr>
            <a:spLocks noGrp="1"/>
          </p:cNvSpPr>
          <p:nvPr>
            <p:ph type="body" idx="12"/>
          </p:nvPr>
        </p:nvSpPr>
        <p:spPr/>
        <p:txBody>
          <a:bodyPr/>
          <a:lstStyle/>
          <a:p>
            <a:r>
              <a:rPr lang="en-US" dirty="0"/>
              <a:t>Be familiar with latest evidence on first choice tobacco dependence aids </a:t>
            </a:r>
          </a:p>
          <a:p>
            <a:r>
              <a:rPr lang="en-US" dirty="0"/>
              <a:t>Support adults who smoke to effectively use aids</a:t>
            </a:r>
          </a:p>
          <a:p>
            <a:pPr marL="646112" indent="-285750">
              <a:buFont typeface="Courier New" panose="02070309020205020404" pitchFamily="49" charset="0"/>
              <a:buChar char="o"/>
            </a:pPr>
            <a:r>
              <a:rPr lang="en-US" dirty="0"/>
              <a:t>Know how to provide patients with instruction on correct use </a:t>
            </a:r>
          </a:p>
          <a:p>
            <a:pPr marL="646112" indent="-285750">
              <a:buFont typeface="Courier New" panose="02070309020205020404" pitchFamily="49" charset="0"/>
              <a:buChar char="o"/>
            </a:pPr>
            <a:r>
              <a:rPr lang="en-US" dirty="0"/>
              <a:t>Effective strategies for addressing possible side effects </a:t>
            </a:r>
          </a:p>
          <a:p>
            <a:pPr marL="646112" indent="-285750">
              <a:buFont typeface="Courier New" panose="02070309020205020404" pitchFamily="49" charset="0"/>
              <a:buChar char="o"/>
            </a:pPr>
            <a:r>
              <a:rPr lang="en-US" dirty="0"/>
              <a:t>Adjusting treatment to address patients’ needs</a:t>
            </a:r>
          </a:p>
          <a:p>
            <a:endParaRPr lang="en-US" dirty="0"/>
          </a:p>
        </p:txBody>
      </p:sp>
      <p:sp>
        <p:nvSpPr>
          <p:cNvPr id="5" name="Footer Placeholder 4">
            <a:extLst>
              <a:ext uri="{FF2B5EF4-FFF2-40B4-BE49-F238E27FC236}">
                <a16:creationId xmlns:a16="http://schemas.microsoft.com/office/drawing/2014/main" id="{60D45B56-B271-D023-556F-04C6D5D9563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6235343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a:xfrm>
            <a:off x="571500" y="152400"/>
            <a:ext cx="7962900" cy="1066800"/>
          </a:xfrm>
        </p:spPr>
        <p:txBody>
          <a:bodyPr/>
          <a:lstStyle/>
          <a:p>
            <a:r>
              <a:rPr lang="en-US" dirty="0"/>
              <a:t>Nicotine inhalator</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571500" y="1627797"/>
            <a:ext cx="5609844" cy="18012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rgbClr val="009A9E"/>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Plastic holder containing cartridge impregnated with 15mg nicotine and menthol</a:t>
            </a:r>
          </a:p>
          <a:p>
            <a:pPr marL="223838" indent="-223838">
              <a:lnSpc>
                <a:spcPts val="2200"/>
              </a:lnSpc>
              <a:spcBef>
                <a:spcPts val="400"/>
              </a:spcBef>
              <a:spcAft>
                <a:spcPts val="400"/>
              </a:spcAft>
              <a:buClr>
                <a:schemeClr val="accent1"/>
              </a:buClr>
            </a:pPr>
            <a:r>
              <a:rPr lang="en-US" sz="1600" b="1" dirty="0">
                <a:solidFill>
                  <a:srgbClr val="009A9E"/>
                </a:solidFill>
                <a:latin typeface="Arial" panose="020B0604020202020204" pitchFamily="34" charset="0"/>
                <a:cs typeface="Arial" panose="020B0604020202020204" pitchFamily="34" charset="0"/>
              </a:rPr>
              <a:t>Average amount of nicotine absorbed</a:t>
            </a:r>
            <a:r>
              <a:rPr lang="en-US" sz="1600" dirty="0">
                <a:latin typeface="Arial" panose="020B0604020202020204" pitchFamily="34" charset="0"/>
                <a:cs typeface="Arial" panose="020B0604020202020204" pitchFamily="34" charset="0"/>
              </a:rPr>
              <a:t>:</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20 minutes</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puffing for 1mg nicotine</a:t>
            </a:r>
            <a:endParaRPr lang="en-US" sz="1600" b="1"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7517968D-51AA-294A-B0C6-F579EEF69EDC}"/>
              </a:ext>
            </a:extLst>
          </p:cNvPr>
          <p:cNvPicPr>
            <a:picLocks noChangeAspect="1"/>
          </p:cNvPicPr>
          <p:nvPr/>
        </p:nvPicPr>
        <p:blipFill>
          <a:blip r:embed="rId3"/>
          <a:srcRect/>
          <a:stretch/>
        </p:blipFill>
        <p:spPr>
          <a:xfrm>
            <a:off x="5063553" y="3675888"/>
            <a:ext cx="3549281" cy="2173934"/>
          </a:xfrm>
          <a:prstGeom prst="rect">
            <a:avLst/>
          </a:prstGeom>
        </p:spPr>
      </p:pic>
      <p:sp>
        <p:nvSpPr>
          <p:cNvPr id="12" name="Text Placeholder 3">
            <a:extLst>
              <a:ext uri="{FF2B5EF4-FFF2-40B4-BE49-F238E27FC236}">
                <a16:creationId xmlns:a16="http://schemas.microsoft.com/office/drawing/2014/main" id="{87D13C02-9E5B-7380-0398-4FF4AA10DF49}"/>
              </a:ext>
            </a:extLst>
          </p:cNvPr>
          <p:cNvSpPr txBox="1">
            <a:spLocks/>
          </p:cNvSpPr>
          <p:nvPr/>
        </p:nvSpPr>
        <p:spPr bwMode="auto">
          <a:xfrm>
            <a:off x="571500" y="3665154"/>
            <a:ext cx="4151577" cy="226085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Line up ridges of plastic holder to open </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Special puffing technique – </a:t>
            </a:r>
            <a:r>
              <a:rPr lang="en-GB" sz="1600" b="1" dirty="0">
                <a:solidFill>
                  <a:srgbClr val="009A9E"/>
                </a:solidFill>
                <a:latin typeface="Arial" panose="020B0604020202020204" pitchFamily="34" charset="0"/>
                <a:cs typeface="Arial" panose="020B0604020202020204" pitchFamily="34" charset="0"/>
              </a:rPr>
              <a:t>take slow shallow puffs to avoid throat burn</a:t>
            </a:r>
          </a:p>
          <a:p>
            <a:pPr marL="223838" indent="-223838">
              <a:lnSpc>
                <a:spcPts val="2200"/>
              </a:lnSpc>
              <a:spcBef>
                <a:spcPts val="400"/>
              </a:spcBef>
              <a:spcAft>
                <a:spcPts val="400"/>
              </a:spcAft>
              <a:buClr>
                <a:schemeClr val="accent1"/>
              </a:buClr>
            </a:pPr>
            <a:r>
              <a:rPr lang="en-GB" sz="1600" dirty="0">
                <a:latin typeface="Arial" panose="020B0604020202020204" pitchFamily="34" charset="0"/>
                <a:cs typeface="Arial" panose="020B0604020202020204" pitchFamily="34" charset="0"/>
              </a:rPr>
              <a:t>Use every hour for about 20 minutes, puff as needed to manage cravings </a:t>
            </a:r>
          </a:p>
        </p:txBody>
      </p:sp>
      <p:sp>
        <p:nvSpPr>
          <p:cNvPr id="7" name="Graphic 14">
            <a:extLst>
              <a:ext uri="{FF2B5EF4-FFF2-40B4-BE49-F238E27FC236}">
                <a16:creationId xmlns:a16="http://schemas.microsoft.com/office/drawing/2014/main" id="{4A240292-80EF-8AB2-6E25-923EDF8A793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8" name="TextBox 7">
            <a:extLst>
              <a:ext uri="{FF2B5EF4-FFF2-40B4-BE49-F238E27FC236}">
                <a16:creationId xmlns:a16="http://schemas.microsoft.com/office/drawing/2014/main" id="{FDA3F7B8-65C1-5150-50BA-12359728429D}"/>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2 – 3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15 – 20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4" name="Footer Placeholder 4">
            <a:extLst>
              <a:ext uri="{FF2B5EF4-FFF2-40B4-BE49-F238E27FC236}">
                <a16:creationId xmlns:a16="http://schemas.microsoft.com/office/drawing/2014/main" id="{8570F52E-1B79-6124-4811-53A7C751A9D0}"/>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67015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7" grpId="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E3A8EC-5B55-B720-7E8C-05DBD498E10D}"/>
              </a:ext>
            </a:extLst>
          </p:cNvPr>
          <p:cNvPicPr>
            <a:picLocks noChangeAspect="1"/>
          </p:cNvPicPr>
          <p:nvPr/>
        </p:nvPicPr>
        <p:blipFill>
          <a:blip r:embed="rId3"/>
          <a:srcRect/>
          <a:stretch/>
        </p:blipFill>
        <p:spPr>
          <a:xfrm>
            <a:off x="5610080" y="2437370"/>
            <a:ext cx="2319516" cy="3191015"/>
          </a:xfrm>
          <a:prstGeom prst="rect">
            <a:avLst/>
          </a:prstGeom>
        </p:spPr>
      </p:pic>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lozenges and mini lozenges</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2 – 5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3" name="Text Placeholder 3">
            <a:extLst>
              <a:ext uri="{FF2B5EF4-FFF2-40B4-BE49-F238E27FC236}">
                <a16:creationId xmlns:a16="http://schemas.microsoft.com/office/drawing/2014/main" id="{5388C581-8A62-5A53-407C-C362CBCF80CE}"/>
              </a:ext>
            </a:extLst>
          </p:cNvPr>
          <p:cNvSpPr txBox="1">
            <a:spLocks/>
          </p:cNvSpPr>
          <p:nvPr/>
        </p:nvSpPr>
        <p:spPr bwMode="auto">
          <a:xfrm>
            <a:off x="571500" y="1627796"/>
            <a:ext cx="4205600"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Sugar-free tablet</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Lozenges 1mg, 1.5mg, 2mg &amp; 4mg</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(Original and mini)</a:t>
            </a:r>
          </a:p>
        </p:txBody>
      </p:sp>
      <p:sp>
        <p:nvSpPr>
          <p:cNvPr id="6" name="Text Placeholder 3">
            <a:extLst>
              <a:ext uri="{FF2B5EF4-FFF2-40B4-BE49-F238E27FC236}">
                <a16:creationId xmlns:a16="http://schemas.microsoft.com/office/drawing/2014/main" id="{11D7FD83-2AFD-35D7-45A8-DE704D664BFB}"/>
              </a:ext>
            </a:extLst>
          </p:cNvPr>
          <p:cNvSpPr txBox="1">
            <a:spLocks/>
          </p:cNvSpPr>
          <p:nvPr/>
        </p:nvSpPr>
        <p:spPr bwMode="auto">
          <a:xfrm>
            <a:off x="571500" y="3495749"/>
            <a:ext cx="4207235" cy="20223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1 lozenge every hour or as required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to manage cravings/urges to smoke</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Placed in mouth, allow to dissolve by moving around mouth periodically;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avoid crushing or chewing</a:t>
            </a:r>
          </a:p>
        </p:txBody>
      </p:sp>
      <p:sp>
        <p:nvSpPr>
          <p:cNvPr id="4" name="Footer Placeholder 4">
            <a:extLst>
              <a:ext uri="{FF2B5EF4-FFF2-40B4-BE49-F238E27FC236}">
                <a16:creationId xmlns:a16="http://schemas.microsoft.com/office/drawing/2014/main" id="{BE8AB22E-B6E5-1C81-3637-6CB05A2D8F82}"/>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511314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3"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CC7226-DB87-4D4F-9F01-465A3CE79AFB}"/>
              </a:ext>
            </a:extLst>
          </p:cNvPr>
          <p:cNvPicPr>
            <a:picLocks noChangeAspect="1"/>
          </p:cNvPicPr>
          <p:nvPr/>
        </p:nvPicPr>
        <p:blipFill>
          <a:blip r:embed="rId3"/>
          <a:srcRect/>
          <a:stretch/>
        </p:blipFill>
        <p:spPr>
          <a:xfrm>
            <a:off x="5051480" y="2921867"/>
            <a:ext cx="3482920" cy="2154804"/>
          </a:xfrm>
          <a:prstGeom prst="rect">
            <a:avLst/>
          </a:prstGeom>
        </p:spPr>
      </p:pic>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sublingual tablet (microtab)</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2 – 5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3" name="Text Placeholder 3">
            <a:extLst>
              <a:ext uri="{FF2B5EF4-FFF2-40B4-BE49-F238E27FC236}">
                <a16:creationId xmlns:a16="http://schemas.microsoft.com/office/drawing/2014/main" id="{38FA0466-EC04-AAEA-2017-36E75E20F1FE}"/>
              </a:ext>
            </a:extLst>
          </p:cNvPr>
          <p:cNvSpPr txBox="1">
            <a:spLocks/>
          </p:cNvSpPr>
          <p:nvPr/>
        </p:nvSpPr>
        <p:spPr bwMode="auto">
          <a:xfrm>
            <a:off x="571500" y="1627796"/>
            <a:ext cx="5255864"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Nicorette: small white tablet – 2mg nicotine </a:t>
            </a:r>
          </a:p>
        </p:txBody>
      </p:sp>
      <p:sp>
        <p:nvSpPr>
          <p:cNvPr id="6" name="Text Placeholder 3">
            <a:extLst>
              <a:ext uri="{FF2B5EF4-FFF2-40B4-BE49-F238E27FC236}">
                <a16:creationId xmlns:a16="http://schemas.microsoft.com/office/drawing/2014/main" id="{6C471A1C-DB8E-8130-4D44-7253C46BC9C7}"/>
              </a:ext>
            </a:extLst>
          </p:cNvPr>
          <p:cNvSpPr txBox="1">
            <a:spLocks/>
          </p:cNvSpPr>
          <p:nvPr/>
        </p:nvSpPr>
        <p:spPr bwMode="auto">
          <a:xfrm>
            <a:off x="571500" y="2921867"/>
            <a:ext cx="4572569" cy="21548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Used sub-lingually: held until dissolved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(30 minutes); should not be chewed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or swallowed whole</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1 – 2 per hour; 16 – 40  tablets a day</a:t>
            </a: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p:txBody>
      </p:sp>
      <p:sp>
        <p:nvSpPr>
          <p:cNvPr id="4" name="Footer Placeholder 4">
            <a:extLst>
              <a:ext uri="{FF2B5EF4-FFF2-40B4-BE49-F238E27FC236}">
                <a16:creationId xmlns:a16="http://schemas.microsoft.com/office/drawing/2014/main" id="{05D6B941-4AF7-A37A-D68E-F3CE22294D1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76315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500"/>
                            </p:stCondLst>
                            <p:childTnLst>
                              <p:par>
                                <p:cTn id="24" presetID="10" presetClass="entr" presetSubtype="0" fill="hold" grpId="0" nodeType="after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p:bldP spid="3"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t>Nicotine chewing gum</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571499" y="1627796"/>
            <a:ext cx="4205600" cy="15680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2mg and 4mg</a:t>
            </a:r>
          </a:p>
          <a:p>
            <a:pPr marL="223838" indent="-223838">
              <a:lnSpc>
                <a:spcPts val="2200"/>
              </a:lnSpc>
              <a:spcBef>
                <a:spcPts val="400"/>
              </a:spcBef>
              <a:spcAft>
                <a:spcPts val="400"/>
              </a:spcAft>
              <a:buClr>
                <a:schemeClr val="accent1"/>
              </a:buClr>
            </a:pPr>
            <a:r>
              <a:rPr lang="en-US" sz="1600" b="1" dirty="0">
                <a:solidFill>
                  <a:srgbClr val="009A9E"/>
                </a:solidFill>
                <a:latin typeface="Arial" panose="020B0604020202020204" pitchFamily="34" charset="0"/>
                <a:cs typeface="Arial" panose="020B0604020202020204" pitchFamily="34" charset="0"/>
              </a:rPr>
              <a:t>Flavours: </a:t>
            </a:r>
            <a:br>
              <a:rPr lang="en-US" sz="1600" b="1" dirty="0">
                <a:solidFill>
                  <a:schemeClr val="accent4">
                    <a:lumMod val="75000"/>
                    <a:lumOff val="25000"/>
                  </a:schemeClr>
                </a:solidFill>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plain, fruit, mint, icy white</a:t>
            </a:r>
          </a:p>
          <a:p>
            <a:pPr marL="223838" indent="-223838">
              <a:lnSpc>
                <a:spcPts val="2200"/>
              </a:lnSpc>
              <a:spcBef>
                <a:spcPts val="400"/>
              </a:spcBef>
              <a:spcAft>
                <a:spcPts val="400"/>
              </a:spcAft>
              <a:buClr>
                <a:schemeClr val="accent1"/>
              </a:buClr>
            </a:pPr>
            <a:endParaRPr lang="en-US" sz="1600" dirty="0">
              <a:latin typeface="Arial" panose="020B0604020202020204" pitchFamily="34" charset="0"/>
              <a:cs typeface="Arial" panose="020B0604020202020204" pitchFamily="34" charset="0"/>
            </a:endParaRPr>
          </a:p>
        </p:txBody>
      </p:sp>
      <p:pic>
        <p:nvPicPr>
          <p:cNvPr id="9" name="Picture 8">
            <a:extLst>
              <a:ext uri="{FF2B5EF4-FFF2-40B4-BE49-F238E27FC236}">
                <a16:creationId xmlns:a16="http://schemas.microsoft.com/office/drawing/2014/main" id="{313F5B82-58AA-7543-ACAC-D4EE69B9CC98}"/>
              </a:ext>
            </a:extLst>
          </p:cNvPr>
          <p:cNvPicPr>
            <a:picLocks noChangeAspect="1"/>
          </p:cNvPicPr>
          <p:nvPr/>
        </p:nvPicPr>
        <p:blipFill>
          <a:blip r:embed="rId3"/>
          <a:srcRect/>
          <a:stretch/>
        </p:blipFill>
        <p:spPr>
          <a:xfrm>
            <a:off x="426327" y="3902052"/>
            <a:ext cx="3159212" cy="1956672"/>
          </a:xfrm>
          <a:prstGeom prst="rect">
            <a:avLst/>
          </a:prstGeom>
        </p:spPr>
      </p:pic>
      <p:sp>
        <p:nvSpPr>
          <p:cNvPr id="3" name="Graphic 14">
            <a:extLst>
              <a:ext uri="{FF2B5EF4-FFF2-40B4-BE49-F238E27FC236}">
                <a16:creationId xmlns:a16="http://schemas.microsoft.com/office/drawing/2014/main" id="{5BCD90A6-5E45-9A09-A6C3-196743B52A08}"/>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4" name="TextBox 3">
            <a:extLst>
              <a:ext uri="{FF2B5EF4-FFF2-40B4-BE49-F238E27FC236}">
                <a16:creationId xmlns:a16="http://schemas.microsoft.com/office/drawing/2014/main" id="{A48FC7E0-8121-72A5-CDEA-1423823216CD}"/>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5 – 7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5" name="Text Placeholder 3">
            <a:extLst>
              <a:ext uri="{FF2B5EF4-FFF2-40B4-BE49-F238E27FC236}">
                <a16:creationId xmlns:a16="http://schemas.microsoft.com/office/drawing/2014/main" id="{E131C8EC-CB07-47E0-6AFE-D26F648CAC8B}"/>
              </a:ext>
            </a:extLst>
          </p:cNvPr>
          <p:cNvSpPr txBox="1">
            <a:spLocks/>
          </p:cNvSpPr>
          <p:nvPr/>
        </p:nvSpPr>
        <p:spPr bwMode="auto">
          <a:xfrm>
            <a:off x="4095745" y="1627796"/>
            <a:ext cx="3960734" cy="419991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Special chewing technique: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t>
            </a:r>
            <a:r>
              <a:rPr lang="en-US" sz="1600" b="1" dirty="0">
                <a:solidFill>
                  <a:srgbClr val="009A9E"/>
                </a:solidFill>
                <a:latin typeface="Arial" panose="020B0604020202020204" pitchFamily="34" charset="0"/>
                <a:cs typeface="Arial" panose="020B0604020202020204" pitchFamily="34" charset="0"/>
              </a:rPr>
              <a:t>chew and park</a:t>
            </a:r>
            <a:r>
              <a:rPr lang="en-US" sz="1600" dirty="0">
                <a:latin typeface="Arial" panose="020B0604020202020204" pitchFamily="34" charset="0"/>
                <a:cs typeface="Arial" panose="020B0604020202020204" pitchFamily="34" charset="0"/>
              </a:rPr>
              <a:t>”</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for about 30 minutes</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 one piece per hour</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Maximum of 15 pieces per day</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Sticks to dentures; not appropriate for people with complicated dental work</a:t>
            </a:r>
          </a:p>
        </p:txBody>
      </p:sp>
      <p:sp>
        <p:nvSpPr>
          <p:cNvPr id="7" name="Footer Placeholder 4">
            <a:extLst>
              <a:ext uri="{FF2B5EF4-FFF2-40B4-BE49-F238E27FC236}">
                <a16:creationId xmlns:a16="http://schemas.microsoft.com/office/drawing/2014/main" id="{88EEE617-51AA-6A63-3EC5-467BF3B0586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088876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500"/>
                            </p:stCondLst>
                            <p:childTnLst>
                              <p:par>
                                <p:cTn id="19" presetID="10" presetClass="entr" presetSubtype="0" fill="hold" grpId="0" nodeType="after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animBg="1"/>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146-BB3E-0B05-F8DD-AAFB1CCDE393}"/>
              </a:ext>
            </a:extLst>
          </p:cNvPr>
          <p:cNvSpPr>
            <a:spLocks noGrp="1"/>
          </p:cNvSpPr>
          <p:nvPr>
            <p:ph type="title"/>
          </p:nvPr>
        </p:nvSpPr>
        <p:spPr>
          <a:xfrm>
            <a:off x="571500" y="152400"/>
            <a:ext cx="7962900" cy="1066800"/>
          </a:xfrm>
        </p:spPr>
        <p:txBody>
          <a:bodyPr/>
          <a:lstStyle/>
          <a:p>
            <a:r>
              <a:rPr lang="en-US" dirty="0"/>
              <a:t>Nicotine nasal spray</a:t>
            </a:r>
          </a:p>
        </p:txBody>
      </p:sp>
      <p:pic>
        <p:nvPicPr>
          <p:cNvPr id="5" name="Picture 4">
            <a:extLst>
              <a:ext uri="{FF2B5EF4-FFF2-40B4-BE49-F238E27FC236}">
                <a16:creationId xmlns:a16="http://schemas.microsoft.com/office/drawing/2014/main" id="{B4BA4947-F9CB-0B2D-B476-20C60829519C}"/>
              </a:ext>
            </a:extLst>
          </p:cNvPr>
          <p:cNvPicPr>
            <a:picLocks noChangeAspect="1"/>
          </p:cNvPicPr>
          <p:nvPr/>
        </p:nvPicPr>
        <p:blipFill>
          <a:blip r:embed="rId3"/>
          <a:srcRect/>
          <a:stretch/>
        </p:blipFill>
        <p:spPr>
          <a:xfrm>
            <a:off x="5694745" y="2012426"/>
            <a:ext cx="2894519" cy="3091873"/>
          </a:xfrm>
          <a:prstGeom prst="rect">
            <a:avLst/>
          </a:prstGeom>
        </p:spPr>
      </p:pic>
      <p:sp>
        <p:nvSpPr>
          <p:cNvPr id="6" name="Text Placeholder 3">
            <a:extLst>
              <a:ext uri="{FF2B5EF4-FFF2-40B4-BE49-F238E27FC236}">
                <a16:creationId xmlns:a16="http://schemas.microsoft.com/office/drawing/2014/main" id="{DA314BD8-A389-9BAB-57E0-379D1D2DB098}"/>
              </a:ext>
            </a:extLst>
          </p:cNvPr>
          <p:cNvSpPr txBox="1">
            <a:spLocks/>
          </p:cNvSpPr>
          <p:nvPr/>
        </p:nvSpPr>
        <p:spPr bwMode="auto">
          <a:xfrm>
            <a:off x="571500" y="1637623"/>
            <a:ext cx="4138011" cy="32151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rgbClr val="009A9E"/>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n-US" sz="1600" b="1" dirty="0">
                <a:solidFill>
                  <a:srgbClr val="009A9E"/>
                </a:solidFill>
                <a:latin typeface="Arial" panose="020B0604020202020204" pitchFamily="34" charset="0"/>
                <a:cs typeface="Arial" panose="020B0604020202020204" pitchFamily="34" charset="0"/>
              </a:rPr>
              <a:t>Nicotine delivery</a:t>
            </a:r>
            <a:r>
              <a:rPr lang="en-US" sz="1600" dirty="0">
                <a:latin typeface="Arial" panose="020B0604020202020204" pitchFamily="34" charset="0"/>
                <a:cs typeface="Arial" panose="020B0604020202020204" pitchFamily="34" charset="0"/>
              </a:rPr>
              <a:t>:</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via the nasal mucosa</a:t>
            </a:r>
          </a:p>
          <a:p>
            <a:pPr marL="223838" indent="-223838">
              <a:lnSpc>
                <a:spcPts val="2200"/>
              </a:lnSpc>
              <a:spcBef>
                <a:spcPts val="400"/>
              </a:spcBef>
              <a:spcAft>
                <a:spcPts val="400"/>
              </a:spcAft>
              <a:buClr>
                <a:schemeClr val="accent1"/>
              </a:buClr>
            </a:pPr>
            <a:r>
              <a:rPr lang="en-US" sz="1600" b="1" dirty="0">
                <a:solidFill>
                  <a:srgbClr val="009A9E"/>
                </a:solidFill>
                <a:latin typeface="Arial" panose="020B0604020202020204" pitchFamily="34" charset="0"/>
                <a:cs typeface="Arial" panose="020B0604020202020204" pitchFamily="34" charset="0"/>
              </a:rPr>
              <a:t>Absorption rate</a:t>
            </a:r>
            <a:r>
              <a:rPr lang="en-US" sz="1600" dirty="0">
                <a:latin typeface="Arial" panose="020B0604020202020204" pitchFamily="34" charset="0"/>
                <a:cs typeface="Arial" panose="020B0604020202020204" pitchFamily="34" charset="0"/>
              </a:rPr>
              <a:t>:</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0.5mg each shot</a:t>
            </a:r>
          </a:p>
        </p:txBody>
      </p:sp>
      <p:sp>
        <p:nvSpPr>
          <p:cNvPr id="7" name="Text Placeholder 3">
            <a:extLst>
              <a:ext uri="{FF2B5EF4-FFF2-40B4-BE49-F238E27FC236}">
                <a16:creationId xmlns:a16="http://schemas.microsoft.com/office/drawing/2014/main" id="{5C6A4D15-832A-8755-EE95-ED74CAC7C4B4}"/>
              </a:ext>
            </a:extLst>
          </p:cNvPr>
          <p:cNvSpPr txBox="1">
            <a:spLocks/>
          </p:cNvSpPr>
          <p:nvPr/>
        </p:nvSpPr>
        <p:spPr bwMode="auto">
          <a:xfrm>
            <a:off x="571500" y="5071622"/>
            <a:ext cx="8693230" cy="9405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rgbClr val="009A9E"/>
                </a:solidFill>
                <a:latin typeface="Arial" panose="020B0604020202020204" pitchFamily="34" charset="0"/>
                <a:cs typeface="Arial" panose="020B0604020202020204" pitchFamily="34" charset="0"/>
              </a:rPr>
              <a:t>Possible side effects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Nasal irritation, sneezing, running nose, watering eyes, cough, nausea, headache.</a:t>
            </a:r>
            <a:endParaRPr lang="en-US" sz="1600" b="1" dirty="0">
              <a:latin typeface="Arial" panose="020B0604020202020204" pitchFamily="34" charset="0"/>
              <a:cs typeface="Arial" panose="020B0604020202020204" pitchFamily="34" charset="0"/>
            </a:endParaRPr>
          </a:p>
        </p:txBody>
      </p:sp>
      <p:sp>
        <p:nvSpPr>
          <p:cNvPr id="8" name="Text Placeholder 3">
            <a:extLst>
              <a:ext uri="{FF2B5EF4-FFF2-40B4-BE49-F238E27FC236}">
                <a16:creationId xmlns:a16="http://schemas.microsoft.com/office/drawing/2014/main" id="{F94C72EE-1F66-EC38-D446-B0EABFDE0CA7}"/>
              </a:ext>
            </a:extLst>
          </p:cNvPr>
          <p:cNvSpPr txBox="1">
            <a:spLocks/>
          </p:cNvSpPr>
          <p:nvPr/>
        </p:nvSpPr>
        <p:spPr bwMode="auto">
          <a:xfrm>
            <a:off x="571500" y="2996643"/>
            <a:ext cx="4779128" cy="19243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rgbClr val="009A9E"/>
                </a:solidFill>
                <a:latin typeface="Arial" panose="020B0604020202020204" pitchFamily="34" charset="0"/>
                <a:cs typeface="Arial" panose="020B0604020202020204" pitchFamily="34" charset="0"/>
              </a:rPr>
              <a:t>How it is used</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Prime the pump</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1–2 shots of spray in each nostril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every hour (45-degree angle)</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At least 30 shots a day (up to 64 sprays/day)</a:t>
            </a:r>
          </a:p>
        </p:txBody>
      </p:sp>
      <p:sp>
        <p:nvSpPr>
          <p:cNvPr id="16" name="Graphic 14">
            <a:extLst>
              <a:ext uri="{FF2B5EF4-FFF2-40B4-BE49-F238E27FC236}">
                <a16:creationId xmlns:a16="http://schemas.microsoft.com/office/drawing/2014/main" id="{58CF2815-5F3E-07D1-2CEB-6D427D3BCE07}"/>
              </a:ext>
            </a:extLst>
          </p:cNvPr>
          <p:cNvSpPr/>
          <p:nvPr/>
        </p:nvSpPr>
        <p:spPr>
          <a:xfrm>
            <a:off x="6352966" y="0"/>
            <a:ext cx="2791034" cy="2834267"/>
          </a:xfrm>
          <a:custGeom>
            <a:avLst/>
            <a:gdLst>
              <a:gd name="connsiteX0" fmla="*/ 1087921 w 1087921"/>
              <a:gd name="connsiteY0" fmla="*/ 0 h 1104773"/>
              <a:gd name="connsiteX1" fmla="*/ 0 w 1087921"/>
              <a:gd name="connsiteY1" fmla="*/ 0 h 1104773"/>
              <a:gd name="connsiteX2" fmla="*/ 1087921 w 1087921"/>
              <a:gd name="connsiteY2" fmla="*/ 1104773 h 1104773"/>
              <a:gd name="connsiteX3" fmla="*/ 1087921 w 1087921"/>
              <a:gd name="connsiteY3" fmla="*/ 0 h 1104773"/>
            </a:gdLst>
            <a:ahLst/>
            <a:cxnLst>
              <a:cxn ang="0">
                <a:pos x="connsiteX0" y="connsiteY0"/>
              </a:cxn>
              <a:cxn ang="0">
                <a:pos x="connsiteX1" y="connsiteY1"/>
              </a:cxn>
              <a:cxn ang="0">
                <a:pos x="connsiteX2" y="connsiteY2"/>
              </a:cxn>
              <a:cxn ang="0">
                <a:pos x="connsiteX3" y="connsiteY3"/>
              </a:cxn>
            </a:cxnLst>
            <a:rect l="l" t="t" r="r" b="b"/>
            <a:pathLst>
              <a:path w="1087921" h="1104773">
                <a:moveTo>
                  <a:pt x="1087921" y="0"/>
                </a:moveTo>
                <a:lnTo>
                  <a:pt x="0" y="0"/>
                </a:lnTo>
                <a:cubicBezTo>
                  <a:pt x="0" y="604514"/>
                  <a:pt x="485467" y="1095488"/>
                  <a:pt x="1087921" y="1104773"/>
                </a:cubicBezTo>
                <a:lnTo>
                  <a:pt x="1087921" y="0"/>
                </a:lnTo>
                <a:close/>
              </a:path>
            </a:pathLst>
          </a:custGeom>
          <a:solidFill>
            <a:schemeClr val="accent2"/>
          </a:solidFill>
          <a:ln w="8132" cap="flat">
            <a:noFill/>
            <a:prstDash val="solid"/>
            <a:miter/>
          </a:ln>
          <a:effectLst>
            <a:outerShdw blurRad="317500" dist="76200" dir="5400000" algn="ctr" rotWithShape="0">
              <a:srgbClr val="000000">
                <a:alpha val="25000"/>
              </a:srgbClr>
            </a:outerShdw>
          </a:effectLst>
        </p:spPr>
        <p:txBody>
          <a:bodyPr rtlCol="0" anchor="ctr"/>
          <a:lstStyle/>
          <a:p>
            <a:endParaRPr lang="en-US" dirty="0"/>
          </a:p>
        </p:txBody>
      </p:sp>
      <p:sp>
        <p:nvSpPr>
          <p:cNvPr id="9" name="TextBox 8">
            <a:extLst>
              <a:ext uri="{FF2B5EF4-FFF2-40B4-BE49-F238E27FC236}">
                <a16:creationId xmlns:a16="http://schemas.microsoft.com/office/drawing/2014/main" id="{E5207743-25C7-C18D-FFDF-EDC968526173}"/>
              </a:ext>
            </a:extLst>
          </p:cNvPr>
          <p:cNvSpPr txBox="1"/>
          <p:nvPr/>
        </p:nvSpPr>
        <p:spPr bwMode="auto">
          <a:xfrm>
            <a:off x="6885432" y="219456"/>
            <a:ext cx="2258568" cy="1757134"/>
          </a:xfrm>
          <a:prstGeom prst="rect">
            <a:avLst/>
          </a:prstGeom>
          <a:noFill/>
          <a:ln w="9525">
            <a:noFill/>
            <a:miter lim="800000"/>
            <a:headEnd/>
            <a:tailEnd/>
          </a:ln>
        </p:spPr>
        <p:txBody>
          <a:bodyPr vert="horz" wrap="square" lIns="91440" tIns="90000" rIns="91440" bIns="125999" numCol="1" rtlCol="0" anchor="ctr" anchorCtr="0" compatLnSpc="1">
            <a:prstTxWarp prst="textNoShape">
              <a:avLst/>
            </a:prstTxWarp>
            <a:noAutofit/>
          </a:bodyPr>
          <a:lstStyle/>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30 sec – 2 mins</a:t>
            </a:r>
          </a:p>
          <a:p>
            <a:pPr algn="ctr">
              <a:spcBef>
                <a:spcPts val="0"/>
              </a:spcBef>
              <a:spcAft>
                <a:spcPts val="100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STARTS WORKING</a:t>
            </a:r>
          </a:p>
          <a:p>
            <a:pPr algn="ctr">
              <a:spcBef>
                <a:spcPts val="0"/>
              </a:spcBef>
              <a:spcAft>
                <a:spcPts val="0"/>
              </a:spcAft>
              <a:buClr>
                <a:srgbClr val="C10C21"/>
              </a:buClr>
            </a:pPr>
            <a:r>
              <a:rPr lang="en-US" sz="2000" b="1" dirty="0">
                <a:solidFill>
                  <a:schemeClr val="bg1"/>
                </a:solidFill>
                <a:latin typeface="Arial Narrow" panose="020B0604020202020204" pitchFamily="34" charset="0"/>
                <a:cs typeface="Arial Narrow" panose="020B0604020202020204" pitchFamily="34" charset="0"/>
              </a:rPr>
              <a:t>10 mins</a:t>
            </a:r>
          </a:p>
          <a:p>
            <a:pPr algn="ctr">
              <a:spcBef>
                <a:spcPts val="0"/>
              </a:spcBef>
              <a:spcAft>
                <a:spcPts val="0"/>
              </a:spcAft>
              <a:buClr>
                <a:srgbClr val="C10C21"/>
              </a:buClr>
            </a:pPr>
            <a:r>
              <a:rPr lang="en-US" sz="1600" dirty="0">
                <a:solidFill>
                  <a:schemeClr val="accent1"/>
                </a:solidFill>
                <a:latin typeface="Arial Narrow" panose="020B0604020202020204" pitchFamily="34" charset="0"/>
                <a:cs typeface="Arial Narrow" panose="020B0604020202020204" pitchFamily="34" charset="0"/>
              </a:rPr>
              <a:t>PEAK LEVELS</a:t>
            </a:r>
            <a:endParaRPr kumimoji="0" lang="en-US" sz="1600" u="none" strike="noStrike" kern="1200" cap="none" spc="0" normalizeH="0" baseline="0" noProof="0" dirty="0">
              <a:ln>
                <a:noFill/>
              </a:ln>
              <a:solidFill>
                <a:schemeClr val="accent1"/>
              </a:solidFill>
              <a:effectLst/>
              <a:uLnTx/>
              <a:uFillTx/>
              <a:latin typeface="Arial Narrow" panose="020B0604020202020204" pitchFamily="34" charset="0"/>
              <a:cs typeface="Arial Narrow" panose="020B0604020202020204" pitchFamily="34" charset="0"/>
            </a:endParaRPr>
          </a:p>
        </p:txBody>
      </p:sp>
      <p:sp>
        <p:nvSpPr>
          <p:cNvPr id="4" name="Footer Placeholder 4">
            <a:extLst>
              <a:ext uri="{FF2B5EF4-FFF2-40B4-BE49-F238E27FC236}">
                <a16:creationId xmlns:a16="http://schemas.microsoft.com/office/drawing/2014/main" id="{67ECEA1A-129D-660E-2170-94DBFAC4C272}"/>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0555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500"/>
                            </p:stCondLst>
                            <p:childTnLst>
                              <p:par>
                                <p:cTn id="29" presetID="10" presetClass="entr" presetSubtype="0" fill="hold" grpId="0" nodeType="afterEffect">
                                  <p:stCondLst>
                                    <p:cond delay="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6" grpId="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A80DE861-4A3F-18F8-F7B9-732435FEAB1A}"/>
              </a:ext>
            </a:extLst>
          </p:cNvPr>
          <p:cNvSpPr>
            <a:spLocks noGrp="1"/>
          </p:cNvSpPr>
          <p:nvPr>
            <p:ph type="title"/>
          </p:nvPr>
        </p:nvSpPr>
        <p:spPr>
          <a:xfrm>
            <a:off x="571500" y="152400"/>
            <a:ext cx="7962900" cy="1066800"/>
          </a:xfrm>
        </p:spPr>
        <p:txBody>
          <a:bodyPr wrap="square" anchor="ctr">
            <a:normAutofit/>
          </a:bodyPr>
          <a:lstStyle/>
          <a:p>
            <a:r>
              <a:rPr lang="en-US" b="1" dirty="0"/>
              <a:t>NRT side effects: </a:t>
            </a:r>
            <a:r>
              <a:rPr lang="en-US" dirty="0"/>
              <a:t>frequency and strategies</a:t>
            </a:r>
          </a:p>
        </p:txBody>
      </p:sp>
      <p:graphicFrame>
        <p:nvGraphicFramePr>
          <p:cNvPr id="3" name="Group 55">
            <a:extLst>
              <a:ext uri="{FF2B5EF4-FFF2-40B4-BE49-F238E27FC236}">
                <a16:creationId xmlns:a16="http://schemas.microsoft.com/office/drawing/2014/main" id="{F155E800-16AF-4EB3-1B98-46EA3624BE6A}"/>
              </a:ext>
            </a:extLst>
          </p:cNvPr>
          <p:cNvGraphicFramePr>
            <a:graphicFrameLocks/>
          </p:cNvGraphicFramePr>
          <p:nvPr>
            <p:extLst>
              <p:ext uri="{D42A27DB-BD31-4B8C-83A1-F6EECF244321}">
                <p14:modId xmlns:p14="http://schemas.microsoft.com/office/powerpoint/2010/main" val="2693070142"/>
              </p:ext>
            </p:extLst>
          </p:nvPr>
        </p:nvGraphicFramePr>
        <p:xfrm>
          <a:off x="684212" y="1607873"/>
          <a:ext cx="7775575" cy="4025648"/>
        </p:xfrm>
        <a:graphic>
          <a:graphicData uri="http://schemas.openxmlformats.org/drawingml/2006/table">
            <a:tbl>
              <a:tblPr firstRow="1" bandRow="1">
                <a:effectLst/>
                <a:tableStyleId>{F5AB1C69-6EDB-4FF4-983F-18BD219EF322}</a:tableStyleId>
              </a:tblPr>
              <a:tblGrid>
                <a:gridCol w="1655787">
                  <a:extLst>
                    <a:ext uri="{9D8B030D-6E8A-4147-A177-3AD203B41FA5}">
                      <a16:colId xmlns:a16="http://schemas.microsoft.com/office/drawing/2014/main" val="20000"/>
                    </a:ext>
                  </a:extLst>
                </a:gridCol>
                <a:gridCol w="1922400">
                  <a:extLst>
                    <a:ext uri="{9D8B030D-6E8A-4147-A177-3AD203B41FA5}">
                      <a16:colId xmlns:a16="http://schemas.microsoft.com/office/drawing/2014/main" val="20001"/>
                    </a:ext>
                  </a:extLst>
                </a:gridCol>
                <a:gridCol w="4197388">
                  <a:extLst>
                    <a:ext uri="{9D8B030D-6E8A-4147-A177-3AD203B41FA5}">
                      <a16:colId xmlns:a16="http://schemas.microsoft.com/office/drawing/2014/main" val="20002"/>
                    </a:ext>
                  </a:extLst>
                </a:gridCol>
              </a:tblGrid>
              <a:tr h="3474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Product</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 who experience</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Strategies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5"/>
                    </a:solidFill>
                  </a:tcPr>
                </a:tc>
                <a:extLst>
                  <a:ext uri="{0D108BD9-81ED-4DB2-BD59-A6C34878D82A}">
                    <a16:rowId xmlns:a16="http://schemas.microsoft.com/office/drawing/2014/main" val="10000"/>
                  </a:ext>
                </a:extLst>
              </a:tr>
              <a:tr h="382265">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Skin irritation</a:t>
                      </a:r>
                      <a:endParaRPr kumimoji="0" lang="en-US" sz="1200" b="1" i="0" u="none" strike="noStrike" cap="none" normalizeH="0" baseline="0" dirty="0">
                        <a:ln>
                          <a:noFill/>
                        </a:ln>
                        <a:solidFill>
                          <a:schemeClr val="accent5"/>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35% (patch)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Rotate sites, use clear patch, or use cortisone cream</a:t>
                      </a:r>
                    </a:p>
                  </a:txBody>
                  <a:tcPr anchor="ctr" horzOverflow="overflow"/>
                </a:tc>
                <a:extLst>
                  <a:ext uri="{0D108BD9-81ED-4DB2-BD59-A6C34878D82A}">
                    <a16:rowId xmlns:a16="http://schemas.microsoft.com/office/drawing/2014/main" val="10001"/>
                  </a:ext>
                </a:extLst>
              </a:tr>
              <a:tr h="906251">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Nausea</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6% (patch)</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18% (gum)</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(spray)</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swallowing for 15 seconds after.</a:t>
                      </a:r>
                    </a:p>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use more than recommended dose </a:t>
                      </a:r>
                      <a:br>
                        <a:rPr kumimoji="0" lang="en-US" sz="1200" u="none" strike="noStrike" cap="none" normalizeH="0" baseline="0" dirty="0">
                          <a:ln>
                            <a:noFill/>
                          </a:ln>
                          <a:effectLst/>
                        </a:rPr>
                      </a:br>
                      <a:r>
                        <a:rPr kumimoji="0" lang="en-US" sz="1200" u="none" strike="noStrike" cap="none" normalizeH="0" baseline="0" dirty="0">
                          <a:ln>
                            <a:noFill/>
                          </a:ln>
                          <a:effectLst/>
                        </a:rPr>
                        <a:t>(increase patch dose instead)</a:t>
                      </a:r>
                    </a:p>
                  </a:txBody>
                  <a:tcPr anchor="ctr" horzOverflow="overflow"/>
                </a:tc>
                <a:extLst>
                  <a:ext uri="{0D108BD9-81ED-4DB2-BD59-A6C34878D82A}">
                    <a16:rowId xmlns:a16="http://schemas.microsoft.com/office/drawing/2014/main" val="10002"/>
                  </a:ext>
                </a:extLst>
              </a:tr>
              <a:tr h="356556">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Dizziness</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6% (patch)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endParaRPr kumimoji="0" lang="en-US" sz="12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r h="53438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Difficulty </a:t>
                      </a:r>
                      <a:br>
                        <a:rPr kumimoji="0" lang="en-US" sz="1200" b="1" u="none" strike="noStrike" cap="none" normalizeH="0" baseline="0" dirty="0">
                          <a:ln>
                            <a:noFill/>
                          </a:ln>
                          <a:solidFill>
                            <a:schemeClr val="accent5"/>
                          </a:solidFill>
                          <a:effectLst/>
                        </a:rPr>
                      </a:br>
                      <a:r>
                        <a:rPr kumimoji="0" lang="en-US" sz="1200" b="1" u="none" strike="noStrike" cap="none" normalizeH="0" baseline="0" dirty="0">
                          <a:ln>
                            <a:noFill/>
                          </a:ln>
                          <a:solidFill>
                            <a:schemeClr val="accent5"/>
                          </a:solidFill>
                          <a:effectLst/>
                        </a:rPr>
                        <a:t>sleeping</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7% (patch)</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Remove patch at bedtime</a:t>
                      </a:r>
                    </a:p>
                  </a:txBody>
                  <a:tcPr anchor="ctr" horzOverflow="overflow"/>
                </a:tc>
                <a:extLst>
                  <a:ext uri="{0D108BD9-81ED-4DB2-BD59-A6C34878D82A}">
                    <a16:rowId xmlns:a16="http://schemas.microsoft.com/office/drawing/2014/main" val="10004"/>
                  </a:ext>
                </a:extLst>
              </a:tr>
              <a:tr h="602000">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Mouth or </a:t>
                      </a:r>
                      <a:br>
                        <a:rPr kumimoji="0" lang="en-US" sz="1200" b="1" u="none" strike="noStrike" cap="none" normalizeH="0" baseline="0" dirty="0">
                          <a:ln>
                            <a:noFill/>
                          </a:ln>
                          <a:solidFill>
                            <a:schemeClr val="accent5"/>
                          </a:solidFill>
                          <a:effectLst/>
                        </a:rPr>
                      </a:br>
                      <a:r>
                        <a:rPr kumimoji="0" lang="en-US" sz="1200" b="1" u="none" strike="noStrike" cap="none" normalizeH="0" baseline="0" dirty="0">
                          <a:ln>
                            <a:noFill/>
                          </a:ln>
                          <a:solidFill>
                            <a:schemeClr val="accent5"/>
                          </a:solidFill>
                          <a:effectLst/>
                        </a:rPr>
                        <a:t>throat irritation </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17% (inhalator)</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(mist) </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Take slow puffs of inhaler to avoid throat burn</a:t>
                      </a:r>
                    </a:p>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Avoid inhaling mist</a:t>
                      </a:r>
                    </a:p>
                  </a:txBody>
                  <a:tcPr anchor="ctr" horzOverflow="overflow"/>
                </a:tc>
                <a:extLst>
                  <a:ext uri="{0D108BD9-81ED-4DB2-BD59-A6C34878D82A}">
                    <a16:rowId xmlns:a16="http://schemas.microsoft.com/office/drawing/2014/main" val="10005"/>
                  </a:ext>
                </a:extLst>
              </a:tr>
              <a:tr h="527746">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Headache</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30% (patch)</a:t>
                      </a:r>
                    </a:p>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10% (mist)</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Drink plenty of water, use over-the-counter medication</a:t>
                      </a:r>
                      <a:endParaRPr kumimoji="0" lang="en-US" sz="12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6"/>
                  </a:ext>
                </a:extLst>
              </a:tr>
              <a:tr h="36897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solidFill>
                            <a:schemeClr val="accent5"/>
                          </a:solidFill>
                          <a:effectLst/>
                        </a:rPr>
                        <a:t>Allergic reactions </a:t>
                      </a: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200" b="1" u="none" strike="noStrike" cap="none" normalizeH="0" baseline="0" dirty="0">
                          <a:ln>
                            <a:noFill/>
                          </a:ln>
                          <a:effectLst/>
                        </a:rPr>
                        <a:t>2% (patch)</a:t>
                      </a:r>
                    </a:p>
                  </a:txBody>
                  <a:tcPr anchor="ctr" horzOverflow="overflow"/>
                </a:tc>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200" u="none" strike="noStrike" cap="none" normalizeH="0" baseline="0" dirty="0">
                          <a:ln>
                            <a:noFill/>
                          </a:ln>
                          <a:effectLst/>
                        </a:rPr>
                        <a:t>Switch to another stop smoking aid</a:t>
                      </a:r>
                    </a:p>
                  </a:txBody>
                  <a:tcPr anchor="ctr" horzOverflow="overflow"/>
                </a:tc>
                <a:extLst>
                  <a:ext uri="{0D108BD9-81ED-4DB2-BD59-A6C34878D82A}">
                    <a16:rowId xmlns:a16="http://schemas.microsoft.com/office/drawing/2014/main" val="10007"/>
                  </a:ext>
                </a:extLst>
              </a:tr>
            </a:tbl>
          </a:graphicData>
        </a:graphic>
      </p:graphicFrame>
      <p:sp>
        <p:nvSpPr>
          <p:cNvPr id="2" name="Footer Placeholder 4">
            <a:extLst>
              <a:ext uri="{FF2B5EF4-FFF2-40B4-BE49-F238E27FC236}">
                <a16:creationId xmlns:a16="http://schemas.microsoft.com/office/drawing/2014/main" id="{7F93FCF7-96DD-F662-AC5C-4F27A4CDF00E}"/>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81123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664633" y="45502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Comments?</a:t>
            </a:r>
          </a:p>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Reflections?</a:t>
            </a:r>
          </a:p>
          <a:p>
            <a:pPr marL="0" indent="0">
              <a:lnSpc>
                <a:spcPts val="3800"/>
              </a:lnSpc>
              <a:buNone/>
            </a:pPr>
            <a:r>
              <a:rPr lang="en-US" sz="4000" b="1" dirty="0">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17540283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134A6-252E-DB1E-5255-A732B2C30B4D}"/>
            </a:ext>
          </a:extLst>
        </p:cNvPr>
        <p:cNvGrpSpPr/>
        <p:nvPr/>
      </p:nvGrpSpPr>
      <p:grpSpPr>
        <a:xfrm>
          <a:off x="0" y="0"/>
          <a:ext cx="0" cy="0"/>
          <a:chOff x="0" y="0"/>
          <a:chExt cx="0" cy="0"/>
        </a:xfrm>
      </p:grpSpPr>
    </p:spTree>
    <p:extLst>
      <p:ext uri="{BB962C8B-B14F-4D97-AF65-F5344CB8AC3E}">
        <p14:creationId xmlns:p14="http://schemas.microsoft.com/office/powerpoint/2010/main" val="2018077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dirty="0">
                  <a:latin typeface="Arial" panose="020B0604020202020204" pitchFamily="34" charset="0"/>
                  <a:cs typeface="Arial" panose="020B0604020202020204" pitchFamily="34" charset="0"/>
                </a:rPr>
                <a:t>Block nicotine reward</a:t>
              </a:r>
            </a:p>
          </p:txBody>
        </p:sp>
      </p:grpSp>
      <p:sp>
        <p:nvSpPr>
          <p:cNvPr id="4" name="Footer Placeholder 4">
            <a:extLst>
              <a:ext uri="{FF2B5EF4-FFF2-40B4-BE49-F238E27FC236}">
                <a16:creationId xmlns:a16="http://schemas.microsoft.com/office/drawing/2014/main" id="{FE366737-F041-D914-F40A-745DD8383F91}"/>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931064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rgbClr val="FF262B"/>
            </a:solidFill>
            <a:ln w="57150">
              <a:solidFill>
                <a:schemeClr val="bg1"/>
              </a:solidFill>
              <a:round/>
              <a:headEnd/>
              <a:tailEnd/>
            </a:ln>
            <a:effectLst>
              <a:glow rad="203200">
                <a:srgbClr val="FF262B">
                  <a:alpha val="40000"/>
                </a:srgbClr>
              </a:glow>
            </a:effectLst>
          </p:spPr>
          <p:txBody>
            <a:bodyPr wrap="none" lIns="0" tIns="0" rIns="0" bIns="0" anchor="ctr"/>
            <a:lstStyle/>
            <a:p>
              <a:pPr algn="ctr" eaLnBrk="1" hangingPunct="1"/>
              <a:r>
                <a:rPr lang="en-GB" sz="1500" dirty="0">
                  <a:solidFill>
                    <a:schemeClr val="bg1"/>
                  </a:solidFill>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dirty="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25637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262B"/>
            </a:solidFill>
            <a:ln w="57150">
              <a:solidFill>
                <a:srgbClr val="FF262B"/>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dirty="0">
                  <a:solidFill>
                    <a:schemeClr val="bg1"/>
                  </a:solidFill>
                  <a:latin typeface="Arial" panose="020B0604020202020204" pitchFamily="34" charset="0"/>
                  <a:cs typeface="Arial" panose="020B0604020202020204" pitchFamily="34" charset="0"/>
                </a:rPr>
                <a:t>Reduce need to smoke caused by reduced nicotine concentrations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262B"/>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FEB2BF0A-FBD6-54B1-065A-D12B146DF8A8}"/>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62292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rgbClr val="FF7E00"/>
            </a:solidFill>
            <a:ln w="57150">
              <a:solidFill>
                <a:schemeClr val="bg1"/>
              </a:solidFill>
              <a:round/>
              <a:headEnd/>
              <a:tailEnd/>
            </a:ln>
            <a:effectLst>
              <a:glow rad="203200">
                <a:srgbClr val="FF7E00">
                  <a:alpha val="40000"/>
                </a:srgbClr>
              </a:glow>
            </a:effectLst>
          </p:spPr>
          <p:txBody>
            <a:bodyPr wrap="none" lIns="0" tIns="0" rIns="0" bIns="0" anchor="ctr"/>
            <a:lstStyle/>
            <a:p>
              <a:pPr algn="ctr" eaLnBrk="1" hangingPunct="1"/>
              <a:r>
                <a:rPr lang="en-GB" sz="1500" dirty="0">
                  <a:solidFill>
                    <a:schemeClr val="bg1"/>
                  </a:solidFill>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chemeClr val="bg1"/>
            </a:solidFill>
            <a:ln w="57150">
              <a:solidFill>
                <a:srgbClr val="6EBF00"/>
              </a:solidFill>
              <a:round/>
              <a:headEnd/>
              <a:tailEnd/>
            </a:ln>
          </p:spPr>
          <p:txBody>
            <a:bodyPr wrap="none" lIns="0" tIns="0" rIns="0" bIns="0" anchor="ctr" anchorCtr="1"/>
            <a:lstStyle/>
            <a:p>
              <a:pPr algn="ctr" eaLnBrk="1" hangingPunct="1"/>
              <a:r>
                <a:rPr lang="en-GB" sz="1500" dirty="0">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3478137"/>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FF7E00"/>
            </a:solidFill>
            <a:ln w="57150">
              <a:solidFill>
                <a:srgbClr val="FF7E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dirty="0">
                  <a:solidFill>
                    <a:schemeClr val="bg1"/>
                  </a:solidFill>
                  <a:latin typeface="Arial" panose="020B0604020202020204" pitchFamily="34" charset="0"/>
                  <a:cs typeface="Arial" panose="020B0604020202020204" pitchFamily="34" charset="0"/>
                </a:rPr>
                <a:t>Reduce acute urge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to smoke driven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by smoking cues</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FF7E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CD91A981-A8F0-64B4-2DA8-B0687BC1A60A}"/>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4395598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76B90-93E2-E64E-8626-126411A66339}"/>
              </a:ext>
            </a:extLst>
          </p:cNvPr>
          <p:cNvSpPr>
            <a:spLocks noGrp="1"/>
          </p:cNvSpPr>
          <p:nvPr>
            <p:ph type="title"/>
          </p:nvPr>
        </p:nvSpPr>
        <p:spPr/>
        <p:txBody>
          <a:bodyPr/>
          <a:lstStyle/>
          <a:p>
            <a:r>
              <a:rPr lang="en-US" dirty="0"/>
              <a:t>Tobacco dependence aids</a:t>
            </a:r>
          </a:p>
        </p:txBody>
      </p:sp>
      <p:grpSp>
        <p:nvGrpSpPr>
          <p:cNvPr id="5" name="Content Placeholder 2233346">
            <a:extLst>
              <a:ext uri="{FF2B5EF4-FFF2-40B4-BE49-F238E27FC236}">
                <a16:creationId xmlns:a16="http://schemas.microsoft.com/office/drawing/2014/main" id="{91D20D40-E235-8B45-A714-BF5DB7F6EF9C}"/>
              </a:ext>
            </a:extLst>
          </p:cNvPr>
          <p:cNvGrpSpPr>
            <a:grpSpLocks/>
          </p:cNvGrpSpPr>
          <p:nvPr/>
        </p:nvGrpSpPr>
        <p:grpSpPr bwMode="auto">
          <a:xfrm>
            <a:off x="1310315" y="1982623"/>
            <a:ext cx="6523379" cy="3341405"/>
            <a:chOff x="1152" y="1296"/>
            <a:chExt cx="1200" cy="1584"/>
          </a:xfrm>
          <a:effectLst>
            <a:outerShdw blurRad="254000" dist="63500" dir="5400000" algn="ctr" rotWithShape="0">
              <a:srgbClr val="000000">
                <a:alpha val="25000"/>
              </a:srgbClr>
            </a:outerShdw>
          </a:effectLst>
        </p:grpSpPr>
        <p:cxnSp>
          <p:nvCxnSpPr>
            <p:cNvPr id="6" name="_s2233349">
              <a:extLst>
                <a:ext uri="{FF2B5EF4-FFF2-40B4-BE49-F238E27FC236}">
                  <a16:creationId xmlns:a16="http://schemas.microsoft.com/office/drawing/2014/main" id="{706EE3B6-D026-AA42-BDA9-4D7471C2CAFC}"/>
                </a:ext>
              </a:extLst>
            </p:cNvPr>
            <p:cNvCxnSpPr>
              <a:cxnSpLocks noChangeShapeType="1"/>
              <a:stCxn id="12" idx="1"/>
              <a:endCxn id="9" idx="2"/>
            </p:cNvCxnSpPr>
            <p:nvPr/>
          </p:nvCxnSpPr>
          <p:spPr bwMode="auto">
            <a:xfrm rot="10800000">
              <a:off x="1494" y="1584"/>
              <a:ext cx="174" cy="1152"/>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7" name="_s2233350">
              <a:extLst>
                <a:ext uri="{FF2B5EF4-FFF2-40B4-BE49-F238E27FC236}">
                  <a16:creationId xmlns:a16="http://schemas.microsoft.com/office/drawing/2014/main" id="{E52F93FA-C852-0642-BAC5-72DF5E7BCFB6}"/>
                </a:ext>
              </a:extLst>
            </p:cNvPr>
            <p:cNvCxnSpPr>
              <a:cxnSpLocks noChangeShapeType="1"/>
              <a:stCxn id="11" idx="1"/>
              <a:endCxn id="9" idx="2"/>
            </p:cNvCxnSpPr>
            <p:nvPr/>
          </p:nvCxnSpPr>
          <p:spPr bwMode="auto">
            <a:xfrm rot="10800000">
              <a:off x="1494" y="1584"/>
              <a:ext cx="174" cy="720"/>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cxnSp>
          <p:nvCxnSpPr>
            <p:cNvPr id="8" name="_s2233351">
              <a:extLst>
                <a:ext uri="{FF2B5EF4-FFF2-40B4-BE49-F238E27FC236}">
                  <a16:creationId xmlns:a16="http://schemas.microsoft.com/office/drawing/2014/main" id="{51832921-E472-204E-B523-864F3231A281}"/>
                </a:ext>
              </a:extLst>
            </p:cNvPr>
            <p:cNvCxnSpPr>
              <a:cxnSpLocks noChangeShapeType="1"/>
              <a:stCxn id="10" idx="1"/>
              <a:endCxn id="9" idx="2"/>
            </p:cNvCxnSpPr>
            <p:nvPr/>
          </p:nvCxnSpPr>
          <p:spPr bwMode="auto">
            <a:xfrm rot="10800000">
              <a:off x="1494" y="1584"/>
              <a:ext cx="174" cy="288"/>
            </a:xfrm>
            <a:prstGeom prst="bentConnector2">
              <a:avLst/>
            </a:prstGeom>
            <a:noFill/>
            <a:ln w="28575">
              <a:solidFill>
                <a:srgbClr val="676867"/>
              </a:solidFill>
              <a:miter lim="800000"/>
              <a:headEnd/>
              <a:tailEnd/>
            </a:ln>
            <a:extLst>
              <a:ext uri="{909E8E84-426E-40dd-AFC4-6F175D3DCCD1}">
                <a14:hiddenFill xmlns:a14="http://schemas.microsoft.com/office/drawing/2010/main" xmlns="">
                  <a:noFill/>
                </a14:hiddenFill>
              </a:ext>
            </a:extLst>
          </p:spPr>
        </p:cxnSp>
        <p:sp>
          <p:nvSpPr>
            <p:cNvPr id="9" name="_s2233352">
              <a:extLst>
                <a:ext uri="{FF2B5EF4-FFF2-40B4-BE49-F238E27FC236}">
                  <a16:creationId xmlns:a16="http://schemas.microsoft.com/office/drawing/2014/main" id="{260E8376-DABA-C843-87C4-A754C0504CC4}"/>
                </a:ext>
              </a:extLst>
            </p:cNvPr>
            <p:cNvSpPr>
              <a:spLocks noChangeArrowheads="1"/>
            </p:cNvSpPr>
            <p:nvPr/>
          </p:nvSpPr>
          <p:spPr bwMode="auto">
            <a:xfrm>
              <a:off x="1152" y="1296"/>
              <a:ext cx="684" cy="288"/>
            </a:xfrm>
            <a:prstGeom prst="roundRect">
              <a:avLst>
                <a:gd name="adj" fmla="val 16667"/>
              </a:avLst>
            </a:prstGeom>
            <a:solidFill>
              <a:schemeClr val="bg1"/>
            </a:solidFill>
            <a:ln w="57150">
              <a:solidFill>
                <a:srgbClr val="00B1FF"/>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urges to smoke</a:t>
              </a:r>
            </a:p>
          </p:txBody>
        </p:sp>
        <p:sp>
          <p:nvSpPr>
            <p:cNvPr id="10" name="_s2233353">
              <a:extLst>
                <a:ext uri="{FF2B5EF4-FFF2-40B4-BE49-F238E27FC236}">
                  <a16:creationId xmlns:a16="http://schemas.microsoft.com/office/drawing/2014/main" id="{EB39D7C5-C398-6941-8133-84F4F831B1C4}"/>
                </a:ext>
              </a:extLst>
            </p:cNvPr>
            <p:cNvSpPr>
              <a:spLocks noChangeArrowheads="1"/>
            </p:cNvSpPr>
            <p:nvPr/>
          </p:nvSpPr>
          <p:spPr bwMode="auto">
            <a:xfrm>
              <a:off x="1668" y="1728"/>
              <a:ext cx="684" cy="288"/>
            </a:xfrm>
            <a:prstGeom prst="roundRect">
              <a:avLst>
                <a:gd name="adj" fmla="val 16667"/>
              </a:avLst>
            </a:prstGeom>
            <a:solidFill>
              <a:schemeClr val="bg1"/>
            </a:solidFill>
            <a:ln w="57150">
              <a:solidFill>
                <a:srgbClr val="FF262B"/>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‘nicotine hunger’</a:t>
              </a:r>
            </a:p>
          </p:txBody>
        </p:sp>
        <p:sp>
          <p:nvSpPr>
            <p:cNvPr id="11" name="_s2233354">
              <a:extLst>
                <a:ext uri="{FF2B5EF4-FFF2-40B4-BE49-F238E27FC236}">
                  <a16:creationId xmlns:a16="http://schemas.microsoft.com/office/drawing/2014/main" id="{E6E3B806-3833-A740-9789-350F889D2628}"/>
                </a:ext>
              </a:extLst>
            </p:cNvPr>
            <p:cNvSpPr>
              <a:spLocks noChangeArrowheads="1"/>
            </p:cNvSpPr>
            <p:nvPr/>
          </p:nvSpPr>
          <p:spPr bwMode="auto">
            <a:xfrm>
              <a:off x="1668" y="2160"/>
              <a:ext cx="684" cy="288"/>
            </a:xfrm>
            <a:prstGeom prst="roundRect">
              <a:avLst>
                <a:gd name="adj" fmla="val 16667"/>
              </a:avLst>
            </a:prstGeom>
            <a:solidFill>
              <a:schemeClr val="bg1"/>
            </a:solidFill>
            <a:ln w="57150">
              <a:solidFill>
                <a:srgbClr val="FF7F00"/>
              </a:solidFill>
              <a:round/>
              <a:headEnd/>
              <a:tailEnd/>
            </a:ln>
          </p:spPr>
          <p:txBody>
            <a:bodyPr wrap="none" lIns="0" tIns="0" rIns="0" bIns="0" anchor="ctr"/>
            <a:lstStyle/>
            <a:p>
              <a:pPr algn="ctr" eaLnBrk="1" hangingPunct="1"/>
              <a:r>
                <a:rPr lang="en-GB" sz="1500" dirty="0">
                  <a:latin typeface="Arial" panose="020B0604020202020204" pitchFamily="34" charset="0"/>
                  <a:cs typeface="Arial" panose="020B0604020202020204" pitchFamily="34" charset="0"/>
                </a:rPr>
                <a:t>Reduce acute cue-driven craving</a:t>
              </a:r>
            </a:p>
          </p:txBody>
        </p:sp>
        <p:sp>
          <p:nvSpPr>
            <p:cNvPr id="12" name="_s2233355">
              <a:extLst>
                <a:ext uri="{FF2B5EF4-FFF2-40B4-BE49-F238E27FC236}">
                  <a16:creationId xmlns:a16="http://schemas.microsoft.com/office/drawing/2014/main" id="{093D3C7F-041A-3C45-8293-166B12D5C226}"/>
                </a:ext>
              </a:extLst>
            </p:cNvPr>
            <p:cNvSpPr>
              <a:spLocks noChangeArrowheads="1"/>
            </p:cNvSpPr>
            <p:nvPr/>
          </p:nvSpPr>
          <p:spPr bwMode="auto">
            <a:xfrm>
              <a:off x="1668" y="2592"/>
              <a:ext cx="684" cy="288"/>
            </a:xfrm>
            <a:prstGeom prst="roundRect">
              <a:avLst>
                <a:gd name="adj" fmla="val 16667"/>
              </a:avLst>
            </a:prstGeom>
            <a:solidFill>
              <a:srgbClr val="6EBF00"/>
            </a:solidFill>
            <a:ln w="57150">
              <a:solidFill>
                <a:schemeClr val="bg1"/>
              </a:solidFill>
              <a:round/>
              <a:headEnd/>
              <a:tailEnd/>
            </a:ln>
            <a:effectLst>
              <a:glow rad="190500">
                <a:srgbClr val="6EBF00">
                  <a:alpha val="40000"/>
                </a:srgbClr>
              </a:glow>
            </a:effectLst>
          </p:spPr>
          <p:txBody>
            <a:bodyPr wrap="none" lIns="0" tIns="0" rIns="0" bIns="0" anchor="ctr" anchorCtr="1"/>
            <a:lstStyle/>
            <a:p>
              <a:pPr algn="ctr" eaLnBrk="1" hangingPunct="1"/>
              <a:r>
                <a:rPr lang="en-GB" sz="1500" dirty="0">
                  <a:solidFill>
                    <a:schemeClr val="bg1"/>
                  </a:solidFill>
                  <a:latin typeface="Arial" panose="020B0604020202020204" pitchFamily="34" charset="0"/>
                  <a:cs typeface="Arial" panose="020B0604020202020204" pitchFamily="34" charset="0"/>
                </a:rPr>
                <a:t>Block nicotine reward</a:t>
              </a:r>
            </a:p>
          </p:txBody>
        </p:sp>
      </p:grpSp>
      <p:grpSp>
        <p:nvGrpSpPr>
          <p:cNvPr id="35" name="Group 34">
            <a:extLst>
              <a:ext uri="{FF2B5EF4-FFF2-40B4-BE49-F238E27FC236}">
                <a16:creationId xmlns:a16="http://schemas.microsoft.com/office/drawing/2014/main" id="{704EB2BE-BF3F-7C45-A6AA-76EA5522737A}"/>
              </a:ext>
            </a:extLst>
          </p:cNvPr>
          <p:cNvGrpSpPr/>
          <p:nvPr/>
        </p:nvGrpSpPr>
        <p:grpSpPr>
          <a:xfrm>
            <a:off x="684213" y="4383991"/>
            <a:ext cx="3255947" cy="1269312"/>
            <a:chOff x="538385" y="2572284"/>
            <a:chExt cx="3255947" cy="1269312"/>
          </a:xfrm>
        </p:grpSpPr>
        <p:sp>
          <p:nvSpPr>
            <p:cNvPr id="29" name="_s2233353">
              <a:extLst>
                <a:ext uri="{FF2B5EF4-FFF2-40B4-BE49-F238E27FC236}">
                  <a16:creationId xmlns:a16="http://schemas.microsoft.com/office/drawing/2014/main" id="{23120195-CD3F-D746-9B3C-9444F48781FF}"/>
                </a:ext>
              </a:extLst>
            </p:cNvPr>
            <p:cNvSpPr>
              <a:spLocks noChangeArrowheads="1"/>
            </p:cNvSpPr>
            <p:nvPr/>
          </p:nvSpPr>
          <p:spPr bwMode="auto">
            <a:xfrm>
              <a:off x="538385" y="2572284"/>
              <a:ext cx="2871388" cy="1269312"/>
            </a:xfrm>
            <a:prstGeom prst="roundRect">
              <a:avLst>
                <a:gd name="adj" fmla="val 16667"/>
              </a:avLst>
            </a:prstGeom>
            <a:solidFill>
              <a:srgbClr val="6EBF00"/>
            </a:solidFill>
            <a:ln w="57150">
              <a:solidFill>
                <a:srgbClr val="6EBF00"/>
              </a:solidFill>
              <a:round/>
              <a:headEnd/>
              <a:tailEnd/>
            </a:ln>
            <a:effectLst>
              <a:outerShdw blurRad="254000" dist="63500" dir="5400000" algn="ctr" rotWithShape="0">
                <a:srgbClr val="000000">
                  <a:alpha val="40000"/>
                </a:srgbClr>
              </a:outerShdw>
            </a:effectLst>
          </p:spPr>
          <p:txBody>
            <a:bodyPr wrap="square" lIns="0" tIns="0" rIns="0" bIns="0" anchor="ctr"/>
            <a:lstStyle/>
            <a:p>
              <a:pPr algn="ctr" eaLnBrk="1" hangingPunct="1"/>
              <a:r>
                <a:rPr lang="en-GB" sz="1500" b="1" dirty="0">
                  <a:solidFill>
                    <a:schemeClr val="bg1"/>
                  </a:solidFill>
                  <a:latin typeface="Arial" panose="020B0604020202020204" pitchFamily="34" charset="0"/>
                  <a:cs typeface="Arial" panose="020B0604020202020204" pitchFamily="34" charset="0"/>
                </a:rPr>
                <a:t>Reduce the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reward from nicotine </a:t>
              </a:r>
              <a:br>
                <a:rPr lang="en-GB" sz="1500" b="1" dirty="0">
                  <a:solidFill>
                    <a:schemeClr val="bg1"/>
                  </a:solidFill>
                  <a:latin typeface="Arial" panose="020B0604020202020204" pitchFamily="34" charset="0"/>
                  <a:cs typeface="Arial" panose="020B0604020202020204" pitchFamily="34" charset="0"/>
                </a:rPr>
              </a:br>
              <a:r>
                <a:rPr lang="en-GB" sz="1500" b="1" dirty="0">
                  <a:solidFill>
                    <a:schemeClr val="bg1"/>
                  </a:solidFill>
                  <a:latin typeface="Arial" panose="020B0604020202020204" pitchFamily="34" charset="0"/>
                  <a:cs typeface="Arial" panose="020B0604020202020204" pitchFamily="34" charset="0"/>
                </a:rPr>
                <a:t>if smoking does occur</a:t>
              </a:r>
            </a:p>
          </p:txBody>
        </p:sp>
        <p:sp>
          <p:nvSpPr>
            <p:cNvPr id="33" name="Triangle 32">
              <a:extLst>
                <a:ext uri="{FF2B5EF4-FFF2-40B4-BE49-F238E27FC236}">
                  <a16:creationId xmlns:a16="http://schemas.microsoft.com/office/drawing/2014/main" id="{E671DC6C-024E-4842-9B22-BB8B5C32F0C4}"/>
                </a:ext>
              </a:extLst>
            </p:cNvPr>
            <p:cNvSpPr/>
            <p:nvPr/>
          </p:nvSpPr>
          <p:spPr bwMode="auto">
            <a:xfrm rot="5400000">
              <a:off x="3208814" y="2935867"/>
              <a:ext cx="628889" cy="542146"/>
            </a:xfrm>
            <a:prstGeom prst="triangle">
              <a:avLst/>
            </a:prstGeom>
            <a:solidFill>
              <a:srgbClr val="6EBF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sp>
        <p:nvSpPr>
          <p:cNvPr id="4" name="Footer Placeholder 4">
            <a:extLst>
              <a:ext uri="{FF2B5EF4-FFF2-40B4-BE49-F238E27FC236}">
                <a16:creationId xmlns:a16="http://schemas.microsoft.com/office/drawing/2014/main" id="{39A3C77E-F6B5-9ECF-672D-8A98E17D720C}"/>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19104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A15B-B703-FE94-C7A0-FD74BEBF2E84}"/>
              </a:ext>
            </a:extLst>
          </p:cNvPr>
          <p:cNvSpPr>
            <a:spLocks noGrp="1"/>
          </p:cNvSpPr>
          <p:nvPr>
            <p:ph type="title"/>
          </p:nvPr>
        </p:nvSpPr>
        <p:spPr/>
        <p:txBody>
          <a:bodyPr/>
          <a:lstStyle/>
          <a:p>
            <a:r>
              <a:rPr lang="en-US" dirty="0">
                <a:latin typeface="Arial"/>
                <a:cs typeface="Arial"/>
              </a:rPr>
              <a:t>Tobacco dependence aids</a:t>
            </a:r>
            <a:endParaRPr lang="en-US" dirty="0"/>
          </a:p>
        </p:txBody>
      </p:sp>
      <p:sp>
        <p:nvSpPr>
          <p:cNvPr id="5" name="Rectangle 4">
            <a:extLst>
              <a:ext uri="{FF2B5EF4-FFF2-40B4-BE49-F238E27FC236}">
                <a16:creationId xmlns:a16="http://schemas.microsoft.com/office/drawing/2014/main" id="{0E274655-70B2-A299-0953-77B154830212}"/>
              </a:ext>
            </a:extLst>
          </p:cNvPr>
          <p:cNvSpPr/>
          <p:nvPr/>
        </p:nvSpPr>
        <p:spPr bwMode="auto">
          <a:xfrm>
            <a:off x="684213" y="1710157"/>
            <a:ext cx="4575060"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979389D5-4D9B-BD16-BAFD-437094F62998}"/>
              </a:ext>
            </a:extLst>
          </p:cNvPr>
          <p:cNvSpPr/>
          <p:nvPr/>
        </p:nvSpPr>
        <p:spPr bwMode="auto">
          <a:xfrm>
            <a:off x="5384582" y="1710157"/>
            <a:ext cx="3084049"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1" name="Group 40">
            <a:extLst>
              <a:ext uri="{FF2B5EF4-FFF2-40B4-BE49-F238E27FC236}">
                <a16:creationId xmlns:a16="http://schemas.microsoft.com/office/drawing/2014/main" id="{81E7DA9E-7D59-7FD9-7407-A02DDBFC3BFA}"/>
              </a:ext>
            </a:extLst>
          </p:cNvPr>
          <p:cNvGrpSpPr/>
          <p:nvPr/>
        </p:nvGrpSpPr>
        <p:grpSpPr>
          <a:xfrm>
            <a:off x="684212" y="3851743"/>
            <a:ext cx="4575059" cy="1216548"/>
            <a:chOff x="684212" y="3927943"/>
            <a:chExt cx="4575059" cy="1216548"/>
          </a:xfrm>
        </p:grpSpPr>
        <p:sp>
          <p:nvSpPr>
            <p:cNvPr id="8" name="Rectangle 7">
              <a:extLst>
                <a:ext uri="{FF2B5EF4-FFF2-40B4-BE49-F238E27FC236}">
                  <a16:creationId xmlns:a16="http://schemas.microsoft.com/office/drawing/2014/main" id="{D0AB2E46-2849-E69F-8B99-CFB5AEC11FB4}"/>
                </a:ext>
              </a:extLst>
            </p:cNvPr>
            <p:cNvSpPr/>
            <p:nvPr/>
          </p:nvSpPr>
          <p:spPr bwMode="auto">
            <a:xfrm>
              <a:off x="684212" y="4346676"/>
              <a:ext cx="4575059"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9" name="Text Placeholder 3">
              <a:extLst>
                <a:ext uri="{FF2B5EF4-FFF2-40B4-BE49-F238E27FC236}">
                  <a16:creationId xmlns:a16="http://schemas.microsoft.com/office/drawing/2014/main" id="{3C044A29-192C-AE26-1FEA-5E0451EFC150}"/>
                </a:ext>
              </a:extLst>
            </p:cNvPr>
            <p:cNvSpPr txBox="1">
              <a:spLocks/>
            </p:cNvSpPr>
            <p:nvPr/>
          </p:nvSpPr>
          <p:spPr bwMode="auto">
            <a:xfrm>
              <a:off x="1468945" y="4374675"/>
              <a:ext cx="3005593"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First choice </a:t>
              </a:r>
              <a:r>
                <a:rPr lang="en-US" sz="2000" dirty="0">
                  <a:solidFill>
                    <a:schemeClr val="bg1"/>
                  </a:solidFill>
                  <a:latin typeface="Arial" panose="020B0604020202020204" pitchFamily="34" charset="0"/>
                  <a:cs typeface="Arial" panose="020B0604020202020204" pitchFamily="34" charset="0"/>
                </a:rPr>
                <a:t>(3x)</a:t>
              </a:r>
            </a:p>
          </p:txBody>
        </p:sp>
        <p:sp>
          <p:nvSpPr>
            <p:cNvPr id="14" name="Rectangle 13">
              <a:extLst>
                <a:ext uri="{FF2B5EF4-FFF2-40B4-BE49-F238E27FC236}">
                  <a16:creationId xmlns:a16="http://schemas.microsoft.com/office/drawing/2014/main" id="{C92DA8E5-9596-9EAE-8696-839D31C5A9CA}"/>
                </a:ext>
              </a:extLst>
            </p:cNvPr>
            <p:cNvSpPr/>
            <p:nvPr/>
          </p:nvSpPr>
          <p:spPr bwMode="auto">
            <a:xfrm rot="13500000">
              <a:off x="2745129"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grpSp>
        <p:nvGrpSpPr>
          <p:cNvPr id="42" name="Group 41">
            <a:extLst>
              <a:ext uri="{FF2B5EF4-FFF2-40B4-BE49-F238E27FC236}">
                <a16:creationId xmlns:a16="http://schemas.microsoft.com/office/drawing/2014/main" id="{428C4C78-08A6-175B-B983-6D184058AD3B}"/>
              </a:ext>
            </a:extLst>
          </p:cNvPr>
          <p:cNvGrpSpPr/>
          <p:nvPr/>
        </p:nvGrpSpPr>
        <p:grpSpPr>
          <a:xfrm>
            <a:off x="5384582" y="3851743"/>
            <a:ext cx="3084050" cy="1216548"/>
            <a:chOff x="5384582" y="3927943"/>
            <a:chExt cx="3084050" cy="1216548"/>
          </a:xfrm>
        </p:grpSpPr>
        <p:sp>
          <p:nvSpPr>
            <p:cNvPr id="11" name="Rectangle 10">
              <a:extLst>
                <a:ext uri="{FF2B5EF4-FFF2-40B4-BE49-F238E27FC236}">
                  <a16:creationId xmlns:a16="http://schemas.microsoft.com/office/drawing/2014/main" id="{4620BD7C-D021-B7ED-DCB4-394A8D5262D1}"/>
                </a:ext>
              </a:extLst>
            </p:cNvPr>
            <p:cNvSpPr/>
            <p:nvPr/>
          </p:nvSpPr>
          <p:spPr bwMode="auto">
            <a:xfrm>
              <a:off x="5384582" y="4346676"/>
              <a:ext cx="3084050"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2" name="Text Placeholder 3">
              <a:extLst>
                <a:ext uri="{FF2B5EF4-FFF2-40B4-BE49-F238E27FC236}">
                  <a16:creationId xmlns:a16="http://schemas.microsoft.com/office/drawing/2014/main" id="{03644384-7CC7-665F-999C-59A07CE9DC03}"/>
                </a:ext>
              </a:extLst>
            </p:cNvPr>
            <p:cNvSpPr txBox="1">
              <a:spLocks/>
            </p:cNvSpPr>
            <p:nvPr/>
          </p:nvSpPr>
          <p:spPr bwMode="auto">
            <a:xfrm>
              <a:off x="5596047" y="4374675"/>
              <a:ext cx="2661120"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Second choice </a:t>
              </a:r>
              <a:r>
                <a:rPr lang="en-US" sz="2000" dirty="0">
                  <a:solidFill>
                    <a:schemeClr val="bg1"/>
                  </a:solidFill>
                  <a:latin typeface="Arial" panose="020B0604020202020204" pitchFamily="34" charset="0"/>
                  <a:cs typeface="Arial" panose="020B0604020202020204" pitchFamily="34" charset="0"/>
                </a:rPr>
                <a:t>(2x)</a:t>
              </a:r>
            </a:p>
          </p:txBody>
        </p:sp>
        <p:sp>
          <p:nvSpPr>
            <p:cNvPr id="15" name="Rectangle 14">
              <a:extLst>
                <a:ext uri="{FF2B5EF4-FFF2-40B4-BE49-F238E27FC236}">
                  <a16:creationId xmlns:a16="http://schemas.microsoft.com/office/drawing/2014/main" id="{91FCCBD2-AD5E-F7D1-F11D-A8E7728EB5DD}"/>
                </a:ext>
              </a:extLst>
            </p:cNvPr>
            <p:cNvSpPr/>
            <p:nvPr/>
          </p:nvSpPr>
          <p:spPr bwMode="auto">
            <a:xfrm rot="13500000">
              <a:off x="6699995"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pic>
        <p:nvPicPr>
          <p:cNvPr id="17" name="Picture 16">
            <a:extLst>
              <a:ext uri="{FF2B5EF4-FFF2-40B4-BE49-F238E27FC236}">
                <a16:creationId xmlns:a16="http://schemas.microsoft.com/office/drawing/2014/main" id="{9E2005DD-C6C6-8867-CA04-E367CF58462D}"/>
              </a:ext>
            </a:extLst>
          </p:cNvPr>
          <p:cNvPicPr>
            <a:picLocks noChangeAspect="1"/>
          </p:cNvPicPr>
          <p:nvPr/>
        </p:nvPicPr>
        <p:blipFill>
          <a:blip r:embed="rId3"/>
          <a:stretch>
            <a:fillRect/>
          </a:stretch>
        </p:blipFill>
        <p:spPr>
          <a:xfrm>
            <a:off x="5742143" y="2598438"/>
            <a:ext cx="929036" cy="580140"/>
          </a:xfrm>
          <a:prstGeom prst="rect">
            <a:avLst/>
          </a:prstGeom>
        </p:spPr>
      </p:pic>
      <p:pic>
        <p:nvPicPr>
          <p:cNvPr id="20" name="Picture 19">
            <a:extLst>
              <a:ext uri="{FF2B5EF4-FFF2-40B4-BE49-F238E27FC236}">
                <a16:creationId xmlns:a16="http://schemas.microsoft.com/office/drawing/2014/main" id="{3D2E0F61-95C4-79FD-AC69-AEEEA6FDAB93}"/>
              </a:ext>
            </a:extLst>
          </p:cNvPr>
          <p:cNvPicPr>
            <a:picLocks noChangeAspect="1"/>
          </p:cNvPicPr>
          <p:nvPr/>
        </p:nvPicPr>
        <p:blipFill>
          <a:blip r:embed="rId4"/>
          <a:stretch>
            <a:fillRect/>
          </a:stretch>
        </p:blipFill>
        <p:spPr>
          <a:xfrm>
            <a:off x="6825016" y="2185850"/>
            <a:ext cx="1511305" cy="1121889"/>
          </a:xfrm>
          <a:prstGeom prst="rect">
            <a:avLst/>
          </a:prstGeom>
        </p:spPr>
      </p:pic>
      <p:pic>
        <p:nvPicPr>
          <p:cNvPr id="23" name="Picture 22">
            <a:extLst>
              <a:ext uri="{FF2B5EF4-FFF2-40B4-BE49-F238E27FC236}">
                <a16:creationId xmlns:a16="http://schemas.microsoft.com/office/drawing/2014/main" id="{FD007139-BE6F-B503-1F91-422CB6EBB112}"/>
              </a:ext>
            </a:extLst>
          </p:cNvPr>
          <p:cNvPicPr>
            <a:picLocks noChangeAspect="1"/>
          </p:cNvPicPr>
          <p:nvPr/>
        </p:nvPicPr>
        <p:blipFill>
          <a:blip r:embed="rId5"/>
          <a:stretch>
            <a:fillRect/>
          </a:stretch>
        </p:blipFill>
        <p:spPr>
          <a:xfrm>
            <a:off x="3254377" y="2733589"/>
            <a:ext cx="447590" cy="872959"/>
          </a:xfrm>
          <a:prstGeom prst="rect">
            <a:avLst/>
          </a:prstGeom>
        </p:spPr>
      </p:pic>
      <p:grpSp>
        <p:nvGrpSpPr>
          <p:cNvPr id="40" name="Group 39">
            <a:extLst>
              <a:ext uri="{FF2B5EF4-FFF2-40B4-BE49-F238E27FC236}">
                <a16:creationId xmlns:a16="http://schemas.microsoft.com/office/drawing/2014/main" id="{C6F19FA8-2DD1-386F-AB4C-2D8621861D57}"/>
              </a:ext>
            </a:extLst>
          </p:cNvPr>
          <p:cNvGrpSpPr/>
          <p:nvPr/>
        </p:nvGrpSpPr>
        <p:grpSpPr>
          <a:xfrm>
            <a:off x="823501" y="2045372"/>
            <a:ext cx="1668674" cy="1484070"/>
            <a:chOff x="823501" y="2045372"/>
            <a:chExt cx="1668674" cy="1484070"/>
          </a:xfrm>
        </p:grpSpPr>
        <p:pic>
          <p:nvPicPr>
            <p:cNvPr id="26" name="Picture 25">
              <a:extLst>
                <a:ext uri="{FF2B5EF4-FFF2-40B4-BE49-F238E27FC236}">
                  <a16:creationId xmlns:a16="http://schemas.microsoft.com/office/drawing/2014/main" id="{1EFEB0D5-09B9-920A-2EE5-C8F8588ADAEC}"/>
                </a:ext>
              </a:extLst>
            </p:cNvPr>
            <p:cNvPicPr>
              <a:picLocks noChangeAspect="1"/>
            </p:cNvPicPr>
            <p:nvPr/>
          </p:nvPicPr>
          <p:blipFill>
            <a:blip r:embed="rId3"/>
            <a:stretch>
              <a:fillRect/>
            </a:stretch>
          </p:blipFill>
          <p:spPr>
            <a:xfrm rot="667031">
              <a:off x="823501" y="2045372"/>
              <a:ext cx="774106" cy="483393"/>
            </a:xfrm>
            <a:prstGeom prst="rect">
              <a:avLst/>
            </a:prstGeom>
          </p:spPr>
        </p:pic>
        <p:pic>
          <p:nvPicPr>
            <p:cNvPr id="27" name="Picture 26">
              <a:extLst>
                <a:ext uri="{FF2B5EF4-FFF2-40B4-BE49-F238E27FC236}">
                  <a16:creationId xmlns:a16="http://schemas.microsoft.com/office/drawing/2014/main" id="{E622A7DF-5362-8FE6-7F77-EFC489C2ED1E}"/>
                </a:ext>
              </a:extLst>
            </p:cNvPr>
            <p:cNvPicPr>
              <a:picLocks noChangeAspect="1"/>
            </p:cNvPicPr>
            <p:nvPr/>
          </p:nvPicPr>
          <p:blipFill>
            <a:blip r:embed="rId6"/>
            <a:srcRect/>
            <a:stretch/>
          </p:blipFill>
          <p:spPr>
            <a:xfrm rot="21008355">
              <a:off x="859992" y="2959424"/>
              <a:ext cx="920343" cy="570018"/>
            </a:xfrm>
            <a:prstGeom prst="rect">
              <a:avLst/>
            </a:prstGeom>
          </p:spPr>
        </p:pic>
        <p:pic>
          <p:nvPicPr>
            <p:cNvPr id="28" name="Picture 27">
              <a:extLst>
                <a:ext uri="{FF2B5EF4-FFF2-40B4-BE49-F238E27FC236}">
                  <a16:creationId xmlns:a16="http://schemas.microsoft.com/office/drawing/2014/main" id="{47C5A5DA-B88E-D491-A814-739754D4AA0E}"/>
                </a:ext>
              </a:extLst>
            </p:cNvPr>
            <p:cNvPicPr>
              <a:picLocks noChangeAspect="1"/>
            </p:cNvPicPr>
            <p:nvPr/>
          </p:nvPicPr>
          <p:blipFill>
            <a:blip r:embed="rId7"/>
            <a:srcRect/>
            <a:stretch/>
          </p:blipFill>
          <p:spPr>
            <a:xfrm>
              <a:off x="1618075" y="2465896"/>
              <a:ext cx="874100" cy="535386"/>
            </a:xfrm>
            <a:prstGeom prst="rect">
              <a:avLst/>
            </a:prstGeom>
          </p:spPr>
        </p:pic>
        <p:grpSp>
          <p:nvGrpSpPr>
            <p:cNvPr id="29" name="Group 28">
              <a:extLst>
                <a:ext uri="{FF2B5EF4-FFF2-40B4-BE49-F238E27FC236}">
                  <a16:creationId xmlns:a16="http://schemas.microsoft.com/office/drawing/2014/main" id="{AF85A022-5E96-EB50-F64F-712B1F24975E}"/>
                </a:ext>
              </a:extLst>
            </p:cNvPr>
            <p:cNvGrpSpPr/>
            <p:nvPr/>
          </p:nvGrpSpPr>
          <p:grpSpPr>
            <a:xfrm>
              <a:off x="1202138" y="2520549"/>
              <a:ext cx="372393" cy="461665"/>
              <a:chOff x="5957054" y="2304246"/>
              <a:chExt cx="372393" cy="461665"/>
            </a:xfrm>
          </p:grpSpPr>
          <p:sp>
            <p:nvSpPr>
              <p:cNvPr id="31" name="Oval 30">
                <a:extLst>
                  <a:ext uri="{FF2B5EF4-FFF2-40B4-BE49-F238E27FC236}">
                    <a16:creationId xmlns:a16="http://schemas.microsoft.com/office/drawing/2014/main" id="{B3867E3F-515E-48A3-3FA2-256DE535A54B}"/>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A604BD67-BBFD-5A5E-4910-74685FED31D7}"/>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dirty="0">
                    <a:solidFill>
                      <a:schemeClr val="bg1"/>
                    </a:solidFill>
                    <a:latin typeface="Century Gothic" panose="020B0502020202020204" pitchFamily="34" charset="0"/>
                  </a:rPr>
                  <a:t>+</a:t>
                </a:r>
              </a:p>
            </p:txBody>
          </p:sp>
        </p:grpSp>
      </p:grpSp>
      <p:sp>
        <p:nvSpPr>
          <p:cNvPr id="30" name="Text Placeholder 3">
            <a:extLst>
              <a:ext uri="{FF2B5EF4-FFF2-40B4-BE49-F238E27FC236}">
                <a16:creationId xmlns:a16="http://schemas.microsoft.com/office/drawing/2014/main" id="{1C1FCE2C-4B07-8875-3FDD-CF9C5458F4B6}"/>
              </a:ext>
            </a:extLst>
          </p:cNvPr>
          <p:cNvSpPr txBox="1">
            <a:spLocks/>
          </p:cNvSpPr>
          <p:nvPr/>
        </p:nvSpPr>
        <p:spPr bwMode="auto">
          <a:xfrm>
            <a:off x="795982"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solidFill>
                  <a:schemeClr val="accent5"/>
                </a:solidFill>
                <a:latin typeface="Arial" panose="020B0604020202020204" pitchFamily="34" charset="0"/>
                <a:cs typeface="Arial" panose="020B0604020202020204" pitchFamily="34" charset="0"/>
              </a:rPr>
              <a:t>Combination </a:t>
            </a:r>
            <a:br>
              <a:rPr lang="en-US" sz="1400" b="1" dirty="0">
                <a:solidFill>
                  <a:schemeClr val="accent5"/>
                </a:solidFill>
                <a:latin typeface="Arial" panose="020B0604020202020204" pitchFamily="34" charset="0"/>
                <a:cs typeface="Arial" panose="020B0604020202020204" pitchFamily="34" charset="0"/>
              </a:rPr>
            </a:br>
            <a:r>
              <a:rPr lang="en-US" sz="1400" b="1" dirty="0">
                <a:solidFill>
                  <a:schemeClr val="accent5"/>
                </a:solidFill>
                <a:latin typeface="Arial" panose="020B0604020202020204" pitchFamily="34" charset="0"/>
                <a:cs typeface="Arial" panose="020B0604020202020204" pitchFamily="34" charset="0"/>
              </a:rPr>
              <a:t>NRT</a:t>
            </a:r>
            <a:endParaRPr lang="en-US" sz="1400" dirty="0">
              <a:solidFill>
                <a:schemeClr val="accent5"/>
              </a:solidFill>
              <a:latin typeface="Arial" panose="020B0604020202020204" pitchFamily="34" charset="0"/>
              <a:cs typeface="Arial" panose="020B0604020202020204" pitchFamily="34" charset="0"/>
            </a:endParaRPr>
          </a:p>
        </p:txBody>
      </p:sp>
      <p:sp>
        <p:nvSpPr>
          <p:cNvPr id="34" name="Text Placeholder 3">
            <a:extLst>
              <a:ext uri="{FF2B5EF4-FFF2-40B4-BE49-F238E27FC236}">
                <a16:creationId xmlns:a16="http://schemas.microsoft.com/office/drawing/2014/main" id="{883BA098-2ACD-98E8-6EA5-8424021A6A74}"/>
              </a:ext>
            </a:extLst>
          </p:cNvPr>
          <p:cNvSpPr txBox="1">
            <a:spLocks/>
          </p:cNvSpPr>
          <p:nvPr/>
        </p:nvSpPr>
        <p:spPr bwMode="auto">
          <a:xfrm>
            <a:off x="2206310" y="3587331"/>
            <a:ext cx="197573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300" b="1" dirty="0">
                <a:solidFill>
                  <a:schemeClr val="accent5"/>
                </a:solidFill>
                <a:latin typeface="Arial"/>
                <a:cs typeface="Arial"/>
              </a:rPr>
              <a:t>Varenicline/Cytisine</a:t>
            </a:r>
            <a:br>
              <a:rPr lang="en-US" sz="1400" b="1" dirty="0">
                <a:latin typeface="Arial"/>
                <a:cs typeface="Arial"/>
              </a:rPr>
            </a:br>
            <a:r>
              <a:rPr lang="en-US" sz="1200" b="1" dirty="0">
                <a:latin typeface="Arial"/>
                <a:cs typeface="Arial"/>
              </a:rPr>
              <a:t>(Nicotine analogue)</a:t>
            </a:r>
            <a:endParaRPr lang="en-US" sz="1200" b="1" dirty="0">
              <a:latin typeface="Arial" panose="020B0604020202020204" pitchFamily="34" charset="0"/>
              <a:cs typeface="Arial" panose="020B0604020202020204" pitchFamily="34" charset="0"/>
            </a:endParaRPr>
          </a:p>
        </p:txBody>
      </p:sp>
      <p:sp>
        <p:nvSpPr>
          <p:cNvPr id="35" name="Text Placeholder 3">
            <a:extLst>
              <a:ext uri="{FF2B5EF4-FFF2-40B4-BE49-F238E27FC236}">
                <a16:creationId xmlns:a16="http://schemas.microsoft.com/office/drawing/2014/main" id="{74E16FE1-002C-45E2-B518-5A7DC2A80805}"/>
              </a:ext>
            </a:extLst>
          </p:cNvPr>
          <p:cNvSpPr txBox="1">
            <a:spLocks/>
          </p:cNvSpPr>
          <p:nvPr/>
        </p:nvSpPr>
        <p:spPr bwMode="auto">
          <a:xfrm>
            <a:off x="3893949" y="3547196"/>
            <a:ext cx="1246909" cy="75127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solidFill>
                  <a:schemeClr val="accent5"/>
                </a:solidFill>
                <a:latin typeface="Arial" panose="020B0604020202020204" pitchFamily="34" charset="0"/>
                <a:cs typeface="Arial" panose="020B0604020202020204" pitchFamily="34" charset="0"/>
              </a:rPr>
              <a:t>Nicotine </a:t>
            </a:r>
            <a:br>
              <a:rPr lang="en-US" sz="1400" b="1" dirty="0">
                <a:solidFill>
                  <a:schemeClr val="accent5"/>
                </a:solidFill>
                <a:latin typeface="Arial" panose="020B0604020202020204" pitchFamily="34" charset="0"/>
                <a:cs typeface="Arial" panose="020B0604020202020204" pitchFamily="34" charset="0"/>
              </a:rPr>
            </a:br>
            <a:r>
              <a:rPr lang="en-US" sz="1400" b="1" dirty="0">
                <a:solidFill>
                  <a:schemeClr val="accent5"/>
                </a:solidFill>
                <a:latin typeface="Arial" panose="020B0604020202020204" pitchFamily="34" charset="0"/>
                <a:cs typeface="Arial" panose="020B0604020202020204" pitchFamily="34" charset="0"/>
              </a:rPr>
              <a:t>vape</a:t>
            </a:r>
            <a:br>
              <a:rPr lang="en-US" sz="1400" b="1" dirty="0">
                <a:solidFill>
                  <a:schemeClr val="accent5"/>
                </a:solidFill>
                <a:latin typeface="Arial" panose="020B0604020202020204" pitchFamily="34" charset="0"/>
                <a:cs typeface="Arial" panose="020B0604020202020204" pitchFamily="34" charset="0"/>
              </a:rPr>
            </a:br>
            <a:endParaRPr lang="en-US" sz="1400" dirty="0">
              <a:solidFill>
                <a:schemeClr val="accent5"/>
              </a:solidFill>
              <a:latin typeface="Arial" panose="020B0604020202020204" pitchFamily="34" charset="0"/>
              <a:cs typeface="Arial" panose="020B0604020202020204" pitchFamily="34" charset="0"/>
            </a:endParaRPr>
          </a:p>
        </p:txBody>
      </p:sp>
      <p:sp>
        <p:nvSpPr>
          <p:cNvPr id="36" name="Text Placeholder 3">
            <a:extLst>
              <a:ext uri="{FF2B5EF4-FFF2-40B4-BE49-F238E27FC236}">
                <a16:creationId xmlns:a16="http://schemas.microsoft.com/office/drawing/2014/main" id="{3591C994-AB43-282B-548A-48EE4571B46C}"/>
              </a:ext>
            </a:extLst>
          </p:cNvPr>
          <p:cNvSpPr txBox="1">
            <a:spLocks/>
          </p:cNvSpPr>
          <p:nvPr/>
        </p:nvSpPr>
        <p:spPr bwMode="auto">
          <a:xfrm>
            <a:off x="5650658" y="3670360"/>
            <a:ext cx="1112007"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latin typeface="Arial" panose="020B0604020202020204" pitchFamily="34" charset="0"/>
                <a:cs typeface="Arial" panose="020B0604020202020204" pitchFamily="34" charset="0"/>
              </a:rPr>
              <a:t>Single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NRT</a:t>
            </a:r>
            <a:endParaRPr lang="en-US" sz="1400" dirty="0">
              <a:latin typeface="Arial" panose="020B0604020202020204" pitchFamily="34" charset="0"/>
              <a:cs typeface="Arial" panose="020B0604020202020204" pitchFamily="34" charset="0"/>
            </a:endParaRPr>
          </a:p>
        </p:txBody>
      </p:sp>
      <p:sp>
        <p:nvSpPr>
          <p:cNvPr id="38" name="Text Placeholder 3">
            <a:extLst>
              <a:ext uri="{FF2B5EF4-FFF2-40B4-BE49-F238E27FC236}">
                <a16:creationId xmlns:a16="http://schemas.microsoft.com/office/drawing/2014/main" id="{A0A33789-C637-61CA-17F0-5700F24CD501}"/>
              </a:ext>
            </a:extLst>
          </p:cNvPr>
          <p:cNvSpPr txBox="1">
            <a:spLocks/>
          </p:cNvSpPr>
          <p:nvPr/>
        </p:nvSpPr>
        <p:spPr bwMode="auto">
          <a:xfrm>
            <a:off x="6950328" y="3670360"/>
            <a:ext cx="1260681"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dirty="0">
                <a:latin typeface="Arial" panose="020B0604020202020204" pitchFamily="34" charset="0"/>
                <a:cs typeface="Arial" panose="020B0604020202020204" pitchFamily="34" charset="0"/>
              </a:rPr>
              <a:t>Bupropion</a:t>
            </a:r>
            <a:endParaRPr lang="en-US" sz="1400" dirty="0">
              <a:latin typeface="Arial" panose="020B0604020202020204" pitchFamily="34" charset="0"/>
              <a:cs typeface="Arial" panose="020B0604020202020204" pitchFamily="34" charset="0"/>
            </a:endParaRPr>
          </a:p>
        </p:txBody>
      </p:sp>
      <p:pic>
        <p:nvPicPr>
          <p:cNvPr id="39" name="Picture 38">
            <a:extLst>
              <a:ext uri="{FF2B5EF4-FFF2-40B4-BE49-F238E27FC236}">
                <a16:creationId xmlns:a16="http://schemas.microsoft.com/office/drawing/2014/main" id="{A6435F01-C434-08EB-760E-80853DA61D13}"/>
              </a:ext>
            </a:extLst>
          </p:cNvPr>
          <p:cNvPicPr>
            <a:picLocks noChangeAspect="1"/>
          </p:cNvPicPr>
          <p:nvPr/>
        </p:nvPicPr>
        <p:blipFill>
          <a:blip r:embed="rId8"/>
          <a:stretch>
            <a:fillRect/>
          </a:stretch>
        </p:blipFill>
        <p:spPr>
          <a:xfrm>
            <a:off x="4346203" y="2233207"/>
            <a:ext cx="307169" cy="1228675"/>
          </a:xfrm>
          <a:prstGeom prst="rect">
            <a:avLst/>
          </a:prstGeom>
          <a:effectLst/>
        </p:spPr>
      </p:pic>
      <p:sp>
        <p:nvSpPr>
          <p:cNvPr id="37" name="Oval 36">
            <a:extLst>
              <a:ext uri="{FF2B5EF4-FFF2-40B4-BE49-F238E27FC236}">
                <a16:creationId xmlns:a16="http://schemas.microsoft.com/office/drawing/2014/main" id="{86380D2E-083E-E61B-3A3A-BF2A00F2E601}"/>
              </a:ext>
            </a:extLst>
          </p:cNvPr>
          <p:cNvSpPr/>
          <p:nvPr/>
        </p:nvSpPr>
        <p:spPr bwMode="auto">
          <a:xfrm>
            <a:off x="4622181" y="2149475"/>
            <a:ext cx="488159" cy="488950"/>
          </a:xfrm>
          <a:prstGeom prst="ellipse">
            <a:avLst/>
          </a:prstGeom>
          <a:solidFill>
            <a:srgbClr val="FFBEBD"/>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3" name="Rectangle 42">
            <a:extLst>
              <a:ext uri="{FF2B5EF4-FFF2-40B4-BE49-F238E27FC236}">
                <a16:creationId xmlns:a16="http://schemas.microsoft.com/office/drawing/2014/main" id="{687DE9E7-3863-E995-B174-1D2E0E4CA282}"/>
              </a:ext>
            </a:extLst>
          </p:cNvPr>
          <p:cNvSpPr/>
          <p:nvPr/>
        </p:nvSpPr>
        <p:spPr>
          <a:xfrm flipV="1">
            <a:off x="4708584" y="2192255"/>
            <a:ext cx="302030" cy="400110"/>
          </a:xfrm>
          <a:prstGeom prst="rect">
            <a:avLst/>
          </a:prstGeom>
        </p:spPr>
        <p:txBody>
          <a:bodyPr wrap="square">
            <a:spAutoFit/>
          </a:bodyPr>
          <a:lstStyle/>
          <a:p>
            <a:pPr algn="ctr"/>
            <a:r>
              <a:rPr lang="en-US" sz="2000" b="1" dirty="0">
                <a:solidFill>
                  <a:srgbClr val="C00000"/>
                </a:solidFill>
              </a:rPr>
              <a:t>N</a:t>
            </a:r>
            <a:endParaRPr lang="en-US" sz="2000" dirty="0">
              <a:solidFill>
                <a:srgbClr val="C00000"/>
              </a:solidFill>
            </a:endParaRPr>
          </a:p>
        </p:txBody>
      </p:sp>
      <p:sp>
        <p:nvSpPr>
          <p:cNvPr id="13" name="Text Placeholder 3">
            <a:extLst>
              <a:ext uri="{FF2B5EF4-FFF2-40B4-BE49-F238E27FC236}">
                <a16:creationId xmlns:a16="http://schemas.microsoft.com/office/drawing/2014/main" id="{FE32FAAD-A4FF-8136-C6D8-B0A179C11D4E}"/>
              </a:ext>
            </a:extLst>
          </p:cNvPr>
          <p:cNvSpPr txBox="1">
            <a:spLocks/>
          </p:cNvSpPr>
          <p:nvPr/>
        </p:nvSpPr>
        <p:spPr bwMode="auto">
          <a:xfrm>
            <a:off x="1661369" y="5220822"/>
            <a:ext cx="5541819" cy="83823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300"/>
              </a:spcBef>
              <a:spcAft>
                <a:spcPts val="300"/>
              </a:spcAft>
              <a:buNone/>
            </a:pPr>
            <a:r>
              <a:rPr lang="en-US" sz="1500" b="1" dirty="0">
                <a:solidFill>
                  <a:schemeClr val="accent4">
                    <a:lumMod val="75000"/>
                    <a:lumOff val="25000"/>
                  </a:schemeClr>
                </a:solidFill>
                <a:latin typeface="Arial" panose="020B0604020202020204" pitchFamily="34" charset="0"/>
                <a:cs typeface="Arial" panose="020B0604020202020204" pitchFamily="34" charset="0"/>
              </a:rPr>
              <a:t>Combining tobacco dependence aids with behavioural support further increases success with stopping </a:t>
            </a:r>
            <a:endParaRPr lang="en-US" sz="1500" dirty="0">
              <a:solidFill>
                <a:schemeClr val="accent4">
                  <a:lumMod val="75000"/>
                  <a:lumOff val="25000"/>
                </a:schemeClr>
              </a:solidFill>
              <a:latin typeface="Arial" panose="020B0604020202020204" pitchFamily="34" charset="0"/>
              <a:cs typeface="Arial" panose="020B0604020202020204" pitchFamily="34" charset="0"/>
            </a:endParaRPr>
          </a:p>
        </p:txBody>
      </p:sp>
      <p:pic>
        <p:nvPicPr>
          <p:cNvPr id="3" name="Picture 2" descr="A white box with blue text and a white pill&#10;&#10;Description automatically generated">
            <a:extLst>
              <a:ext uri="{FF2B5EF4-FFF2-40B4-BE49-F238E27FC236}">
                <a16:creationId xmlns:a16="http://schemas.microsoft.com/office/drawing/2014/main" id="{274D1E14-DF45-898D-CD82-5129AF54BF66}"/>
              </a:ext>
            </a:extLst>
          </p:cNvPr>
          <p:cNvPicPr>
            <a:picLocks noChangeAspect="1"/>
          </p:cNvPicPr>
          <p:nvPr/>
        </p:nvPicPr>
        <p:blipFill rotWithShape="1">
          <a:blip r:embed="rId9"/>
          <a:srcRect r="13482" b="2456"/>
          <a:stretch/>
        </p:blipFill>
        <p:spPr>
          <a:xfrm>
            <a:off x="2492175" y="2997385"/>
            <a:ext cx="748068" cy="539779"/>
          </a:xfrm>
          <a:prstGeom prst="rect">
            <a:avLst/>
          </a:prstGeom>
          <a:noFill/>
        </p:spPr>
      </p:pic>
      <p:sp>
        <p:nvSpPr>
          <p:cNvPr id="7" name="Footer Placeholder 4">
            <a:extLst>
              <a:ext uri="{FF2B5EF4-FFF2-40B4-BE49-F238E27FC236}">
                <a16:creationId xmlns:a16="http://schemas.microsoft.com/office/drawing/2014/main" id="{E1C7098B-5F80-D916-290F-195583C7E561}"/>
              </a:ext>
            </a:extLst>
          </p:cNvPr>
          <p:cNvSpPr>
            <a:spLocks noGrp="1"/>
          </p:cNvSpPr>
          <p:nvPr>
            <p:ph type="ftr" sz="quarter" idx="3"/>
          </p:nvPr>
        </p:nvSpPr>
        <p:spPr>
          <a:xfrm>
            <a:off x="455431" y="6431776"/>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5804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childTnLst>
                                </p:cTn>
                              </p:par>
                            </p:childTnLst>
                          </p:cTn>
                        </p:par>
                        <p:par>
                          <p:cTn id="38" fill="hold">
                            <p:stCondLst>
                              <p:cond delay="0"/>
                            </p:stCondLst>
                            <p:childTnLst>
                              <p:par>
                                <p:cTn id="39" presetID="10" presetClass="entr" presetSubtype="0" fill="hold" nodeType="afterEffect">
                                  <p:stCondLst>
                                    <p:cond delay="50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500"/>
                            </p:stCondLst>
                            <p:childTnLst>
                              <p:par>
                                <p:cTn id="48" presetID="10" presetClass="entr" presetSubtype="0" fill="hold" nodeType="afterEffect">
                                  <p:stCondLst>
                                    <p:cond delay="5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1500"/>
                            </p:stCondLst>
                            <p:childTnLst>
                              <p:par>
                                <p:cTn id="52" presetID="10" presetClass="entr" presetSubtype="0" fill="hold" grpId="0" nodeType="afterEffect">
                                  <p:stCondLst>
                                    <p:cond delay="50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par>
                          <p:cTn id="55" fill="hold">
                            <p:stCondLst>
                              <p:cond delay="2500"/>
                            </p:stCondLst>
                            <p:childTnLst>
                              <p:par>
                                <p:cTn id="56" presetID="10" presetClass="entr" presetSubtype="0" fill="hold" nodeType="afterEffect">
                                  <p:stCondLst>
                                    <p:cond delay="50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par>
                          <p:cTn id="59" fill="hold">
                            <p:stCondLst>
                              <p:cond delay="3500"/>
                            </p:stCondLst>
                            <p:childTnLst>
                              <p:par>
                                <p:cTn id="60" presetID="10" presetClass="entr" presetSubtype="0" fill="hold" grpId="0" nodeType="afterEffect">
                                  <p:stCondLst>
                                    <p:cond delay="5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par>
                          <p:cTn id="63" fill="hold">
                            <p:stCondLst>
                              <p:cond delay="4500"/>
                            </p:stCondLst>
                            <p:childTnLst>
                              <p:par>
                                <p:cTn id="64" presetID="10" presetClass="entr" presetSubtype="0" fill="hold" nodeType="afterEffect">
                                  <p:stCondLst>
                                    <p:cond delay="50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30" grpId="0"/>
      <p:bldP spid="34" grpId="0"/>
      <p:bldP spid="35" grpId="0"/>
      <p:bldP spid="36" grpId="0"/>
      <p:bldP spid="38" grpId="0"/>
      <p:bldP spid="37" grpId="0" animBg="1"/>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0421B78-3721-CDF5-F68A-42B7BCCAE8D7}"/>
              </a:ext>
            </a:extLst>
          </p:cNvPr>
          <p:cNvSpPr>
            <a:spLocks noGrp="1"/>
          </p:cNvSpPr>
          <p:nvPr>
            <p:ph type="title"/>
          </p:nvPr>
        </p:nvSpPr>
        <p:spPr>
          <a:xfrm>
            <a:off x="571500" y="152400"/>
            <a:ext cx="7962900" cy="1066800"/>
          </a:xfrm>
        </p:spPr>
        <p:txBody>
          <a:bodyPr/>
          <a:lstStyle/>
          <a:p>
            <a:r>
              <a:rPr lang="en-US" dirty="0"/>
              <a:t>How effective are tobacco dependence aids?</a:t>
            </a:r>
          </a:p>
        </p:txBody>
      </p:sp>
      <p:pic>
        <p:nvPicPr>
          <p:cNvPr id="5" name="Picture 4">
            <a:extLst>
              <a:ext uri="{FF2B5EF4-FFF2-40B4-BE49-F238E27FC236}">
                <a16:creationId xmlns:a16="http://schemas.microsoft.com/office/drawing/2014/main" id="{555637C7-729F-E38E-C496-C87A7D177026}"/>
              </a:ext>
            </a:extLst>
          </p:cNvPr>
          <p:cNvPicPr>
            <a:picLocks noChangeAspect="1"/>
          </p:cNvPicPr>
          <p:nvPr/>
        </p:nvPicPr>
        <p:blipFill>
          <a:blip r:embed="rId3"/>
          <a:srcRect/>
          <a:stretch/>
        </p:blipFill>
        <p:spPr>
          <a:xfrm>
            <a:off x="719862" y="1535999"/>
            <a:ext cx="7704277" cy="4354591"/>
          </a:xfrm>
          <a:prstGeom prst="rect">
            <a:avLst/>
          </a:prstGeom>
        </p:spPr>
      </p:pic>
      <p:sp>
        <p:nvSpPr>
          <p:cNvPr id="6" name="TextBox 5">
            <a:extLst>
              <a:ext uri="{FF2B5EF4-FFF2-40B4-BE49-F238E27FC236}">
                <a16:creationId xmlns:a16="http://schemas.microsoft.com/office/drawing/2014/main" id="{74FB8898-1F46-4CA4-E8DD-D3D22E78E436}"/>
              </a:ext>
            </a:extLst>
          </p:cNvPr>
          <p:cNvSpPr txBox="1"/>
          <p:nvPr/>
        </p:nvSpPr>
        <p:spPr bwMode="auto">
          <a:xfrm>
            <a:off x="571500" y="5807279"/>
            <a:ext cx="8030496" cy="400110"/>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spcBef>
                <a:spcPts val="0"/>
              </a:spcBef>
              <a:spcAft>
                <a:spcPts val="0"/>
              </a:spcAft>
              <a:buClr>
                <a:srgbClr val="C10C21"/>
              </a:buClr>
            </a:pPr>
            <a:r>
              <a:rPr lang="en-GB" sz="1000" kern="0" dirty="0">
                <a:latin typeface="+mn-lt"/>
                <a:cs typeface="Times New Roman"/>
              </a:rPr>
              <a:t>Source: Pharmacological and electronic cigarette interventions for smoking cessation in adults: component network meta-analyses. </a:t>
            </a:r>
            <a:r>
              <a:rPr lang="en-GB" sz="1000" i="1" kern="0" dirty="0">
                <a:latin typeface="+mn-lt"/>
                <a:cs typeface="Times New Roman"/>
              </a:rPr>
              <a:t>Cochrane Database Syst Rev</a:t>
            </a:r>
            <a:r>
              <a:rPr lang="en-GB" sz="1000" kern="0" dirty="0">
                <a:latin typeface="+mn-lt"/>
                <a:cs typeface="Times New Roman"/>
              </a:rPr>
              <a:t> 2023</a:t>
            </a:r>
            <a:r>
              <a:rPr lang="en-US" sz="1000" dirty="0">
                <a:latin typeface="+mn-lt"/>
              </a:rPr>
              <a:t> </a:t>
            </a:r>
          </a:p>
        </p:txBody>
      </p:sp>
      <p:sp>
        <p:nvSpPr>
          <p:cNvPr id="4" name="Footer Placeholder 4">
            <a:extLst>
              <a:ext uri="{FF2B5EF4-FFF2-40B4-BE49-F238E27FC236}">
                <a16:creationId xmlns:a16="http://schemas.microsoft.com/office/drawing/2014/main" id="{42D8F95C-15F2-68DE-4AEC-E78E7986FFE1}"/>
              </a:ext>
            </a:extLst>
          </p:cNvPr>
          <p:cNvSpPr txBox="1">
            <a:spLocks/>
          </p:cNvSpPr>
          <p:nvPr/>
        </p:nvSpPr>
        <p:spPr>
          <a:xfrm>
            <a:off x="455431" y="6431776"/>
            <a:ext cx="7866330" cy="365125"/>
          </a:xfrm>
          <a:prstGeom prst="rect">
            <a:avLst/>
          </a:prstGeom>
        </p:spPr>
        <p:txBody>
          <a:bodyPr/>
          <a:lstStyle>
            <a:defPPr>
              <a:defRPr lang="en-US"/>
            </a:defPPr>
            <a:lvl1pPr algn="l" defTabSz="457200" rtl="0" fontAlgn="base">
              <a:spcBef>
                <a:spcPct val="0"/>
              </a:spcBef>
              <a:spcAft>
                <a:spcPct val="0"/>
              </a:spcAft>
              <a:defRPr sz="1000" b="0" i="0" kern="1200">
                <a:solidFill>
                  <a:schemeClr val="tx1"/>
                </a:solidFill>
                <a:latin typeface="Arial" panose="020B0604020202020204" pitchFamily="34" charset="0"/>
                <a:ea typeface="Geneva" pitchFamily="-109" charset="0"/>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r>
              <a:rPr lang="en-US" b="1"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27997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C9225D-04E1-B763-9FEF-D213CE428260}"/>
              </a:ext>
            </a:extLst>
          </p:cNvPr>
          <p:cNvSpPr txBox="1"/>
          <p:nvPr/>
        </p:nvSpPr>
        <p:spPr bwMode="auto">
          <a:xfrm>
            <a:off x="773158" y="1309024"/>
            <a:ext cx="7597685" cy="4045403"/>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ts val="4000"/>
              </a:lnSpc>
              <a:spcBef>
                <a:spcPts val="0"/>
              </a:spcBef>
              <a:spcAft>
                <a:spcPts val="0"/>
              </a:spcAft>
              <a:buClr>
                <a:srgbClr val="C10C21"/>
              </a:buClr>
            </a:pPr>
            <a:r>
              <a:rPr lang="en-US" sz="2800" b="1" dirty="0">
                <a:solidFill>
                  <a:schemeClr val="bg1"/>
                </a:solidFill>
                <a:effectLst>
                  <a:outerShdw blurRad="254000" dist="63500" dir="5400000" algn="ctr" rotWithShape="0">
                    <a:srgbClr val="000000">
                      <a:alpha val="25000"/>
                    </a:srgbClr>
                  </a:outerShdw>
                </a:effectLst>
                <a:latin typeface="+mn-lt"/>
                <a:cs typeface="Segoe UI"/>
              </a:rPr>
              <a:t>Nicotine Replacement Therapy </a:t>
            </a:r>
            <a:r>
              <a:rPr lang="en-US" sz="2800" dirty="0">
                <a:solidFill>
                  <a:schemeClr val="bg1"/>
                </a:solidFill>
                <a:effectLst>
                  <a:outerShdw blurRad="254000" dist="63500" dir="5400000" algn="ctr" rotWithShape="0">
                    <a:srgbClr val="000000">
                      <a:alpha val="25000"/>
                    </a:srgbClr>
                  </a:outerShdw>
                </a:effectLst>
                <a:latin typeface="+mn-lt"/>
                <a:cs typeface="Segoe UI"/>
              </a:rPr>
              <a:t>(NRT)</a:t>
            </a:r>
          </a:p>
        </p:txBody>
      </p:sp>
    </p:spTree>
    <p:extLst>
      <p:ext uri="{BB962C8B-B14F-4D97-AF65-F5344CB8AC3E}">
        <p14:creationId xmlns:p14="http://schemas.microsoft.com/office/powerpoint/2010/main" val="47977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1CD0E624-5263-4121-BE30-6A511EBF56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20CC568-9E52-4CAB-A6F8-928FF0C63FCE}">
  <ds:schemaRefs>
    <ds:schemaRef ds:uri="http://schemas.microsoft.com/sharepoint/v3/contenttype/forms"/>
  </ds:schemaRefs>
</ds:datastoreItem>
</file>

<file path=customXml/itemProps3.xml><?xml version="1.0" encoding="utf-8"?>
<ds:datastoreItem xmlns:ds="http://schemas.openxmlformats.org/officeDocument/2006/customXml" ds:itemID="{0D918755-5CCB-41FC-B672-7D0477E5BFBE}">
  <ds:schemaRefs>
    <ds:schemaRef ds:uri="http://purl.org/dc/dcmitype/"/>
    <ds:schemaRef ds:uri="http://purl.org/dc/terms/"/>
    <ds:schemaRef ds:uri="http://purl.org/dc/elements/1.1/"/>
    <ds:schemaRef ds:uri="http://schemas.microsoft.com/office/2006/documentManagement/types"/>
    <ds:schemaRef ds:uri="f08a3a01-a810-4981-84de-513e48da387b"/>
    <ds:schemaRef ds:uri="6f9764a4-8270-4f29-bbff-a467630dd90c"/>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418</TotalTime>
  <Words>5340</Words>
  <Application>Microsoft Office PowerPoint</Application>
  <PresentationFormat>On-screen Show (4:3)</PresentationFormat>
  <Paragraphs>541</Paragraphs>
  <Slides>27</Slides>
  <Notes>27</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27</vt:i4>
      </vt:variant>
    </vt:vector>
  </HeadingPairs>
  <TitlesOfParts>
    <vt:vector size="41" baseType="lpstr">
      <vt:lpstr>Arial</vt:lpstr>
      <vt:lpstr>Arial Narrow</vt:lpstr>
      <vt:lpstr>Arial,Sans-Serif</vt:lpstr>
      <vt:lpstr>Calibri</vt:lpstr>
      <vt:lpstr>Century Gothic</vt:lpstr>
      <vt:lpstr>Courier New</vt:lpstr>
      <vt:lpstr>Helvetica</vt:lpstr>
      <vt:lpstr>Lucida Grande</vt:lpstr>
      <vt:lpstr>Symbol</vt:lpstr>
      <vt:lpstr>System Font Regular</vt:lpstr>
      <vt:lpstr>Times New Roman</vt:lpstr>
      <vt:lpstr>Wingdings</vt:lpstr>
      <vt:lpstr>NCSCT</vt:lpstr>
      <vt:lpstr>1_NCSCT</vt:lpstr>
      <vt:lpstr>PowerPoint Presentation</vt:lpstr>
      <vt:lpstr>In this module…</vt:lpstr>
      <vt:lpstr>Tobacco dependence aids</vt:lpstr>
      <vt:lpstr>Tobacco dependence aids</vt:lpstr>
      <vt:lpstr>Tobacco dependence aids</vt:lpstr>
      <vt:lpstr>Tobacco dependence aids</vt:lpstr>
      <vt:lpstr>Tobacco dependence aids</vt:lpstr>
      <vt:lpstr>How effective are tobacco dependence aids?</vt:lpstr>
      <vt:lpstr>PowerPoint Presentation</vt:lpstr>
      <vt:lpstr>Nicotine replacement therapy: products</vt:lpstr>
      <vt:lpstr>NRT: action and effectiveness</vt:lpstr>
      <vt:lpstr>NRT combination therapy</vt:lpstr>
      <vt:lpstr>Clinical groups: safety and guidance on NRT</vt:lpstr>
      <vt:lpstr>PowerPoint Presentation</vt:lpstr>
      <vt:lpstr>PowerPoint Presentation</vt:lpstr>
      <vt:lpstr>Tobacco dependence aids: groups and questions</vt:lpstr>
      <vt:lpstr>Nicotine patches</vt:lpstr>
      <vt:lpstr>Oral products</vt:lpstr>
      <vt:lpstr>Nicotine mouth spray</vt:lpstr>
      <vt:lpstr>Nicotine inhalator</vt:lpstr>
      <vt:lpstr>Nicotine lozenges and mini lozenges</vt:lpstr>
      <vt:lpstr>Nicotine sublingual tablet (microtab)</vt:lpstr>
      <vt:lpstr>Nicotine chewing gum</vt:lpstr>
      <vt:lpstr>Nicotine nasal spray</vt:lpstr>
      <vt:lpstr>NRT side effects: frequency and strategies</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Tom Coleman-Haynes</cp:lastModifiedBy>
  <cp:revision>382</cp:revision>
  <cp:lastPrinted>2021-04-19T06:44:37Z</cp:lastPrinted>
  <dcterms:created xsi:type="dcterms:W3CDTF">2019-04-01T09:21:54Z</dcterms:created>
  <dcterms:modified xsi:type="dcterms:W3CDTF">2024-03-04T14:05:18Z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